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0"/>
  </p:notesMasterIdLst>
  <p:handoutMasterIdLst>
    <p:handoutMasterId r:id="rId21"/>
  </p:handoutMasterIdLst>
  <p:sldIdLst>
    <p:sldId id="363" r:id="rId6"/>
    <p:sldId id="389" r:id="rId7"/>
    <p:sldId id="394" r:id="rId8"/>
    <p:sldId id="342" r:id="rId9"/>
    <p:sldId id="348" r:id="rId10"/>
    <p:sldId id="366" r:id="rId11"/>
    <p:sldId id="398" r:id="rId12"/>
    <p:sldId id="400" r:id="rId13"/>
    <p:sldId id="391" r:id="rId14"/>
    <p:sldId id="401" r:id="rId15"/>
    <p:sldId id="384" r:id="rId16"/>
    <p:sldId id="402" r:id="rId17"/>
    <p:sldId id="370" r:id="rId18"/>
    <p:sldId id="347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39"/>
    <a:srgbClr val="623B2A"/>
    <a:srgbClr val="E74825"/>
    <a:srgbClr val="EAD3BB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2" autoAdjust="0"/>
    <p:restoredTop sz="93816" autoAdjust="0"/>
  </p:normalViewPr>
  <p:slideViewPr>
    <p:cSldViewPr>
      <p:cViewPr>
        <p:scale>
          <a:sx n="100" d="100"/>
          <a:sy n="100" d="100"/>
        </p:scale>
        <p:origin x="-2028" y="-840"/>
      </p:cViewPr>
      <p:guideLst>
        <p:guide orient="horz" pos="531"/>
        <p:guide orient="horz" pos="1711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17.03.2022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17.03.2022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17.03.2022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17.03.2022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  <p:sldLayoutId id="2147483823" r:id="rId10"/>
    <p:sldLayoutId id="21474838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824" r:id="rId17"/>
    <p:sldLayoutId id="2147483825" r:id="rId18"/>
    <p:sldLayoutId id="2147483826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30" r:id="rId5"/>
    <p:sldLayoutId id="2147483831" r:id="rId6"/>
    <p:sldLayoutId id="2147483832" r:id="rId7"/>
    <p:sldLayoutId id="214748383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972" y="0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1180" y="3507854"/>
            <a:ext cx="9185179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827584" y="434193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932039" y="434193"/>
            <a:ext cx="4485308" cy="3056249"/>
            <a:chOff x="4964161" y="434193"/>
            <a:chExt cx="3985093" cy="305624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964161" y="434193"/>
              <a:ext cx="3486320" cy="25545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РАЙОНА НЕКРАСОВКА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5885102" y="2890277"/>
              <a:ext cx="3064152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Отчет за 2021 год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963" y="3939902"/>
            <a:ext cx="1224314" cy="105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0250" y="3485209"/>
            <a:ext cx="4019904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ru-RU" sz="1400" b="1" cap="all" dirty="0" smtClean="0">
                <a:solidFill>
                  <a:schemeClr val="accent1"/>
                </a:solidFill>
              </a:rPr>
              <a:t>БОЛЕЕ 180 </a:t>
            </a:r>
            <a:r>
              <a:rPr lang="ru-RU" sz="1400" b="1" cap="all" dirty="0" err="1" smtClean="0">
                <a:solidFill>
                  <a:schemeClr val="accent1"/>
                </a:solidFill>
              </a:rPr>
              <a:t>госуслуг</a:t>
            </a:r>
            <a:r>
              <a:rPr lang="ru-RU" sz="1400" b="1" cap="all" dirty="0" smtClean="0">
                <a:solidFill>
                  <a:schemeClr val="accent1"/>
                </a:solidFill>
              </a:rPr>
              <a:t> в одном месте</a:t>
            </a:r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965452"/>
            <a:ext cx="4815407" cy="36225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посетителями по вопросам здоровья</a:t>
            </a:r>
          </a:p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давления, температуры, уровень глюкозы</a:t>
            </a:r>
          </a:p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здоровому образу жизни (немедикаментозные методы)</a:t>
            </a:r>
          </a:p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 посетителей</a:t>
            </a:r>
          </a:p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посетителями в позитивном ключе</a:t>
            </a:r>
          </a:p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Внимательное отношение и помощь посетителям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53650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219257"/>
            <a:ext cx="3513343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508104" y="306394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834121" y="1077780"/>
            <a:ext cx="1547811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292320"/>
            <a:ext cx="48965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«Специалист МФЦ по вопросам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32288"/>
            <a:ext cx="3009287" cy="365568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1560" y="1491630"/>
            <a:ext cx="2124235" cy="29523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965452"/>
            <a:ext cx="2367135" cy="36225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 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Пульс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состава тела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 калорий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баланс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Насыщенность крови кислородом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СО в выдыхаемом воздухе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53650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219257"/>
            <a:ext cx="3513343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508104" y="306394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834121" y="1077780"/>
            <a:ext cx="1547811" cy="303164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ctr">
              <a:spcBef>
                <a:spcPts val="204"/>
              </a:spcBef>
            </a:pPr>
            <a:r>
              <a:rPr lang="ru-RU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Измеряет</a:t>
            </a:r>
            <a:r>
              <a:rPr lang="ru-RU" sz="1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292320"/>
            <a:ext cx="48965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«Уголок здоровь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91630"/>
            <a:ext cx="2124235" cy="29523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51" y="1077780"/>
            <a:ext cx="4422689" cy="32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67544" y="695825"/>
            <a:ext cx="453650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219257"/>
            <a:ext cx="3513343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508104" y="306394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292320"/>
            <a:ext cx="48965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«Электронная медицинская карта»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91630"/>
            <a:ext cx="2124235" cy="29523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0348"/>
            <a:ext cx="5267082" cy="379588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092686" y="1635646"/>
            <a:ext cx="2367135" cy="2304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полного доступа на портале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mos.ru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оформления электронной медицинской карты-10 967 обращений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41356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Обращения граждан за 2021 год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01218"/>
            <a:ext cx="2634564" cy="38136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11315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Сегодня 97% посетителей довольны работой нашего центра. За </a:t>
            </a:r>
            <a:r>
              <a:rPr lang="ru-RU" dirty="0" smtClean="0"/>
              <a:t>2021 </a:t>
            </a:r>
            <a:r>
              <a:rPr lang="ru-RU" dirty="0"/>
              <a:t>год поступило 3 жалобы на портал mos.ru , но по результатам проверок все они направленны в Органы исполнительской власти для подготовки ответа заявителям.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26400" r="14845" b="8400"/>
          <a:stretch/>
        </p:blipFill>
        <p:spPr>
          <a:xfrm>
            <a:off x="4355976" y="3359844"/>
            <a:ext cx="3047137" cy="14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 smtClean="0">
                <a:solidFill>
                  <a:schemeClr val="tx2"/>
                </a:solidFill>
              </a:rPr>
            </a:br>
            <a:r>
              <a:rPr lang="ru-RU" sz="2800" i="1" cap="none" dirty="0" smtClean="0">
                <a:solidFill>
                  <a:schemeClr val="tx2"/>
                </a:solidFill>
              </a:rPr>
              <a:t>о жителях</a:t>
            </a:r>
            <a:endParaRPr lang="ru-RU" sz="2800" i="1" cap="none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059582"/>
            <a:ext cx="434659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51373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1713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err="1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Некрасовка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54538" y="1275000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984605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30374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156403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530096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30485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221236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34309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80375" y="3975283"/>
            <a:ext cx="2151002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333599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35768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bject 26"/>
          <p:cNvSpPr txBox="1"/>
          <p:nvPr/>
        </p:nvSpPr>
        <p:spPr>
          <a:xfrm>
            <a:off x="467544" y="2040389"/>
            <a:ext cx="151216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сотрудников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979712" y="242773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bject 26"/>
          <p:cNvSpPr txBox="1"/>
          <p:nvPr/>
        </p:nvSpPr>
        <p:spPr>
          <a:xfrm>
            <a:off x="2380375" y="2040389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6"/>
          <p:cNvSpPr txBox="1"/>
          <p:nvPr/>
        </p:nvSpPr>
        <p:spPr>
          <a:xfrm>
            <a:off x="5148064" y="2567728"/>
            <a:ext cx="3844903" cy="141423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</a:p>
          <a:p>
            <a:pPr marL="19865"/>
            <a:r>
              <a:rPr lang="ru-RU" sz="2400" b="1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Некрасовка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размещаются службы:</a:t>
            </a:r>
          </a:p>
          <a:p>
            <a:pPr marL="19865"/>
            <a:r>
              <a:rPr lang="ru-RU" sz="9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5615" indent="-285750">
              <a:buFontTx/>
              <a:buChar char="-"/>
            </a:pPr>
            <a:r>
              <a:rPr lang="ru-RU" sz="2000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вопросам миграции по району </a:t>
            </a:r>
            <a:r>
              <a:rPr lang="ru-RU" sz="2000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Некрасовка</a:t>
            </a:r>
            <a:endParaRPr lang="ru-RU" sz="2000" baseline="-8258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615" indent="-285750">
              <a:buFontTx/>
              <a:buChar char="-"/>
            </a:pPr>
            <a:r>
              <a:rPr lang="ru-RU" sz="2000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 населения по району Выхино-Жулебино</a:t>
            </a:r>
          </a:p>
        </p:txBody>
      </p: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err="1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Некрасовка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430447"/>
            <a:ext cx="3242270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слуги за 2021 год </a:t>
            </a:r>
            <a:endParaRPr lang="ru-RU" sz="1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914" y="1419622"/>
            <a:ext cx="7510289" cy="34563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49431"/>
              </p:ext>
            </p:extLst>
          </p:nvPr>
        </p:nvGraphicFramePr>
        <p:xfrm>
          <a:off x="459914" y="1563639"/>
          <a:ext cx="8288549" cy="2832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442"/>
                <a:gridCol w="5669753"/>
                <a:gridCol w="1897354"/>
              </a:tblGrid>
              <a:tr h="594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направления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</a:t>
                      </a:r>
                      <a:endParaRPr lang="ru-RU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Ведомственное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направление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87015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</a:rPr>
                        <a:t>Социальное направление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63591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</a:rPr>
                        <a:t>Универсальное направление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56423</a:t>
                      </a:r>
                      <a:endParaRPr lang="ru-RU" sz="2000" b="1" u="none" strike="noStrike" dirty="0">
                        <a:effectLst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служб размещенных в МФЦ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20369</a:t>
                      </a:r>
                      <a:endParaRPr lang="ru-RU" sz="2000" b="1" u="none" strike="noStrike" dirty="0">
                        <a:effectLst/>
                      </a:endParaRPr>
                    </a:p>
                  </a:txBody>
                  <a:tcPr marL="9233" marR="9233" marT="923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9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240701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9888" y="2189802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202326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275856" y="2980595"/>
            <a:ext cx="3046941" cy="1509015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8" cy="182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442498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91"/>
          <a:stretch/>
        </p:blipFill>
        <p:spPr>
          <a:xfrm>
            <a:off x="1830909" y="1171450"/>
            <a:ext cx="1141900" cy="1018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70" y="1158589"/>
            <a:ext cx="1017502" cy="1024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0" y="1224603"/>
            <a:ext cx="1162758" cy="1016098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6"/>
          <p:cNvSpPr txBox="1">
            <a:spLocks/>
          </p:cNvSpPr>
          <p:nvPr/>
        </p:nvSpPr>
        <p:spPr>
          <a:xfrm>
            <a:off x="5463245" y="325193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45634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:a16="http://schemas.microsoft.com/office/drawing/2014/main" xmlns="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xmlns="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:a16="http://schemas.microsoft.com/office/drawing/2014/main" xmlns="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275660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Н</a:t>
            </a:r>
            <a:r>
              <a:rPr lang="ru-RU" b="0" cap="none" dirty="0" smtClean="0">
                <a:solidFill>
                  <a:schemeClr val="tx2"/>
                </a:solidFill>
              </a:rPr>
              <a:t>абор дружелюбных сервисов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171902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791" y="1368768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225589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36" y="2643758"/>
            <a:ext cx="1120499" cy="11242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424525" y="3744011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400" dirty="0" err="1" smtClean="0">
                <a:solidFill>
                  <a:schemeClr val="tx2"/>
                </a:solidFill>
              </a:rPr>
              <a:t>сурдоперевода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xmlns="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err="1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Некрасовка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6"/>
            <a:ext cx="3536608" cy="9843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339502"/>
            <a:ext cx="3242270" cy="632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Самые востребованные в МФЦ района </a:t>
            </a:r>
            <a:r>
              <a:rPr lang="ru-RU" sz="18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Некрасовка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услуги за 2021 год </a:t>
            </a:r>
            <a:endParaRPr lang="ru-RU" sz="1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914" y="1419622"/>
            <a:ext cx="7510289" cy="34563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07602"/>
              </p:ext>
            </p:extLst>
          </p:nvPr>
        </p:nvGraphicFramePr>
        <p:xfrm>
          <a:off x="2771800" y="1310320"/>
          <a:ext cx="4563667" cy="3591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149"/>
                <a:gridCol w="4048518"/>
              </a:tblGrid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Регистрация по месту жительства/пребывания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жилищного учета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доступа к подсистеме «Личный кабинет» Портала города Москвы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3" marR="9233" marT="9233" marB="0" anchor="ctr"/>
                </a:tc>
              </a:tr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Расчет(перерасчет) жилищно-коммунальных платежей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3" marR="9233" marT="9233" marB="0" anchor="ctr"/>
                </a:tc>
              </a:tr>
              <a:tr h="470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Оформление социальной карты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</a:tr>
              <a:tr h="45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доступа к подсистеме «Личный кабинет»  Единого(федерального) портала государственных и муниципальных услуг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gosuslugi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</a:tr>
              <a:tr h="45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Регистрация прав на недвижимое имущество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4068646" cy="605811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ctr">
              <a:spcBef>
                <a:spcPts val="204"/>
              </a:spcBef>
            </a:pPr>
            <a:r>
              <a:rPr lang="ru-RU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</a:p>
          <a:p>
            <a:pPr marL="8637" marR="3455" algn="ctr">
              <a:spcBef>
                <a:spcPts val="204"/>
              </a:spcBef>
            </a:pPr>
            <a:r>
              <a:rPr lang="ru-RU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 ЗА 15 МИНУТ</a:t>
            </a:r>
            <a:endParaRPr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051720" y="1148020"/>
            <a:ext cx="2808313" cy="52168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наличия </a:t>
            </a:r>
            <a:r>
              <a:rPr lang="ru-RU" sz="1200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на ранних стадиях заболевания/выявление бессимптомного течения </a:t>
            </a:r>
            <a:r>
              <a:rPr lang="ru-RU" sz="1200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«ЭКСПРЕСС-ТЕСТ НА </a:t>
            </a:r>
            <a:r>
              <a:rPr lang="en-US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0" y="2670226"/>
            <a:ext cx="3983013" cy="1917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44" y="1008699"/>
            <a:ext cx="4075484" cy="27169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37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25454" y="2259010"/>
            <a:ext cx="21629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«СПОРТИВНЫЕ ВЫХОДНЫЕ»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23"/>
          <p:cNvSpPr txBox="1"/>
          <p:nvPr/>
        </p:nvSpPr>
        <p:spPr>
          <a:xfrm>
            <a:off x="380071" y="3003309"/>
            <a:ext cx="4351332" cy="153165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dirty="0"/>
              <a:t>«Спортивные выходные» – совместный проект московского Департамента спорта и центров </a:t>
            </a:r>
            <a:r>
              <a:rPr lang="ru-RU" sz="1400" dirty="0" err="1"/>
              <a:t>госуслуг</a:t>
            </a:r>
            <a:r>
              <a:rPr lang="ru-RU" sz="1400" dirty="0"/>
              <a:t> «Мои документы». Он позволяет москвичам бесплатно заниматься спортом с профессиональными тренерами или неподалеку от дома – в столичных парках – или вовсе в своей квартире – в онлайн-режиме.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endParaRPr lang="ru-RU" sz="1400" i="0" cap="all" dirty="0" smtClean="0">
              <a:solidFill>
                <a:srgbClr val="E7482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i="0" dirty="0" smtClean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35156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8432"/>
            <a:ext cx="4372841" cy="17351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80112" y="1063603"/>
            <a:ext cx="3369327" cy="154997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2021 год в МФЦ района </a:t>
            </a:r>
            <a:r>
              <a:rPr lang="ru-RU" dirty="0" err="1" smtClean="0"/>
              <a:t>Некрасовка</a:t>
            </a:r>
            <a:r>
              <a:rPr lang="ru-RU" dirty="0" smtClean="0"/>
              <a:t> было собрано более 1500 анкет из числа заявителей.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32967"/>
            <a:ext cx="3240360" cy="18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29164</TotalTime>
  <Words>499</Words>
  <Application>Microsoft Office PowerPoint</Application>
  <PresentationFormat>Экран (16:9)</PresentationFormat>
  <Paragraphs>145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ЖИЗНЕННЫЕ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центров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Кузьмина Марина Андреевна</cp:lastModifiedBy>
  <cp:revision>1016</cp:revision>
  <cp:lastPrinted>2020-06-17T11:35:42Z</cp:lastPrinted>
  <dcterms:created xsi:type="dcterms:W3CDTF">2013-12-20T10:21:15Z</dcterms:created>
  <dcterms:modified xsi:type="dcterms:W3CDTF">2022-03-17T06:22:56Z</dcterms:modified>
</cp:coreProperties>
</file>