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3"/>
  </p:sldMasterIdLst>
  <p:notesMasterIdLst>
    <p:notesMasterId r:id="rId46"/>
  </p:notesMasterIdLst>
  <p:handoutMasterIdLst>
    <p:handoutMasterId r:id="rId47"/>
  </p:handoutMasterIdLst>
  <p:sldIdLst>
    <p:sldId id="477" r:id="rId4"/>
    <p:sldId id="479" r:id="rId5"/>
    <p:sldId id="480" r:id="rId6"/>
    <p:sldId id="481" r:id="rId7"/>
    <p:sldId id="482" r:id="rId8"/>
    <p:sldId id="483" r:id="rId9"/>
    <p:sldId id="484" r:id="rId10"/>
    <p:sldId id="485" r:id="rId11"/>
    <p:sldId id="486" r:id="rId12"/>
    <p:sldId id="488" r:id="rId13"/>
    <p:sldId id="489" r:id="rId14"/>
    <p:sldId id="487" r:id="rId15"/>
    <p:sldId id="490" r:id="rId16"/>
    <p:sldId id="478" r:id="rId17"/>
    <p:sldId id="492" r:id="rId18"/>
    <p:sldId id="493" r:id="rId19"/>
    <p:sldId id="494" r:id="rId20"/>
    <p:sldId id="495" r:id="rId21"/>
    <p:sldId id="496" r:id="rId22"/>
    <p:sldId id="497" r:id="rId23"/>
    <p:sldId id="498" r:id="rId24"/>
    <p:sldId id="499" r:id="rId25"/>
    <p:sldId id="500" r:id="rId26"/>
    <p:sldId id="501" r:id="rId27"/>
    <p:sldId id="502" r:id="rId28"/>
    <p:sldId id="503" r:id="rId29"/>
    <p:sldId id="504" r:id="rId30"/>
    <p:sldId id="505" r:id="rId31"/>
    <p:sldId id="468" r:id="rId32"/>
    <p:sldId id="469" r:id="rId33"/>
    <p:sldId id="454" r:id="rId34"/>
    <p:sldId id="506" r:id="rId35"/>
    <p:sldId id="513" r:id="rId36"/>
    <p:sldId id="516" r:id="rId37"/>
    <p:sldId id="514" r:id="rId38"/>
    <p:sldId id="515" r:id="rId39"/>
    <p:sldId id="507" r:id="rId40"/>
    <p:sldId id="508" r:id="rId41"/>
    <p:sldId id="510" r:id="rId42"/>
    <p:sldId id="512" r:id="rId43"/>
    <p:sldId id="511" r:id="rId44"/>
    <p:sldId id="517" r:id="rId45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1F340A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6E25E649-3F16-4E02-A733-19D2CDBF48F0}"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822" autoAdjust="0"/>
    <p:restoredTop sz="94631" autoAdjust="0"/>
  </p:normalViewPr>
  <p:slideViewPr>
    <p:cSldViewPr snapToGrid="0">
      <p:cViewPr varScale="1">
        <p:scale>
          <a:sx n="91" d="100"/>
          <a:sy n="91" d="100"/>
        </p:scale>
        <p:origin x="-642" y="-1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48" y="1333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90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123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tableStyles" Target="tableStyles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5"/>
  <c:chart>
    <c:view3D>
      <c:rAngAx val="1"/>
    </c:view3D>
    <c:plotArea>
      <c:layout>
        <c:manualLayout>
          <c:layoutTarget val="inner"/>
          <c:xMode val="edge"/>
          <c:yMode val="edge"/>
          <c:x val="0.10016694439258501"/>
          <c:y val="7.4438248720727102E-2"/>
          <c:w val="0.52615742681725186"/>
          <c:h val="0.76434865249640926"/>
        </c:manualLayout>
      </c:layout>
      <c:bar3DChart>
        <c:barDir val="col"/>
        <c:grouping val="stacked"/>
        <c:ser>
          <c:idx val="0"/>
          <c:order val="0"/>
          <c:tx>
            <c:strRef>
              <c:f>label 0</c:f>
              <c:strCache>
                <c:ptCount val="1"/>
                <c:pt idx="0">
                  <c:v>инв. 1 гр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Val val="1"/>
            <c:separator>; </c:separator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categories</c:f>
              <c:strCache>
                <c:ptCount val="3"/>
                <c:pt idx="0">
                  <c:v>2018 год</c:v>
                </c:pt>
                <c:pt idx="1">
                  <c:v>2019 год</c:v>
                </c:pt>
                <c:pt idx="2">
                  <c:v>2020 год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4"/>
                <c:pt idx="0">
                  <c:v>31</c:v>
                </c:pt>
                <c:pt idx="1">
                  <c:v>29</c:v>
                </c:pt>
                <c:pt idx="2">
                  <c:v>32</c:v>
                </c:pt>
              </c:numCache>
            </c:numRef>
          </c:val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инв.2 гр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Val val="1"/>
            <c:separator>; </c:separator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categories</c:f>
              <c:strCache>
                <c:ptCount val="3"/>
                <c:pt idx="0">
                  <c:v>2018 год</c:v>
                </c:pt>
                <c:pt idx="1">
                  <c:v>2019 год</c:v>
                </c:pt>
                <c:pt idx="2">
                  <c:v>2020 год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4"/>
                <c:pt idx="0">
                  <c:v>149</c:v>
                </c:pt>
                <c:pt idx="1">
                  <c:v>141</c:v>
                </c:pt>
                <c:pt idx="2">
                  <c:v>149</c:v>
                </c:pt>
              </c:numCache>
            </c:numRef>
          </c:val>
        </c:ser>
        <c:ser>
          <c:idx val="2"/>
          <c:order val="2"/>
          <c:tx>
            <c:strRef>
              <c:f>label 2</c:f>
              <c:strCache>
                <c:ptCount val="1"/>
                <c:pt idx="0">
                  <c:v>инв.3гр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Val val="1"/>
            <c:separator>; </c:separator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categories</c:f>
              <c:strCache>
                <c:ptCount val="3"/>
                <c:pt idx="0">
                  <c:v>2018 год</c:v>
                </c:pt>
                <c:pt idx="1">
                  <c:v>2019 год</c:v>
                </c:pt>
                <c:pt idx="2">
                  <c:v>2020 год</c:v>
                </c:pt>
              </c:strCache>
            </c:strRef>
          </c:cat>
          <c:val>
            <c:numRef>
              <c:f>2</c:f>
              <c:numCache>
                <c:formatCode>General</c:formatCode>
                <c:ptCount val="4"/>
                <c:pt idx="0">
                  <c:v>29</c:v>
                </c:pt>
                <c:pt idx="1">
                  <c:v>32</c:v>
                </c:pt>
                <c:pt idx="2">
                  <c:v>37</c:v>
                </c:pt>
              </c:numCache>
            </c:numRef>
          </c:val>
        </c:ser>
        <c:ser>
          <c:idx val="3"/>
          <c:order val="3"/>
          <c:tx>
            <c:strRef>
              <c:f>label 3</c:f>
              <c:strCache>
                <c:ptCount val="1"/>
                <c:pt idx="0">
                  <c:v>пенсионеры</c:v>
                </c:pt>
              </c:strCache>
            </c:strRef>
          </c:tx>
          <c:dLbls>
            <c:dLbl>
              <c:idx val="2"/>
              <c:layout>
                <c:manualLayout>
                  <c:x val="0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76</a:t>
                    </a:r>
                    <a:endParaRPr lang="en-US" dirty="0"/>
                  </a:p>
                </c:rich>
              </c:tx>
              <c:showVal val="1"/>
              <c:separator>; </c:separator>
            </c:dLbl>
            <c:spPr>
              <a:noFill/>
              <a:ln>
                <a:noFill/>
              </a:ln>
              <a:effectLst/>
            </c:spPr>
            <c:showVal val="1"/>
            <c:separator>; </c:separator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categories</c:f>
              <c:strCache>
                <c:ptCount val="3"/>
                <c:pt idx="0">
                  <c:v>2018 год</c:v>
                </c:pt>
                <c:pt idx="1">
                  <c:v>2019 год</c:v>
                </c:pt>
                <c:pt idx="2">
                  <c:v>2020 год</c:v>
                </c:pt>
              </c:strCache>
            </c:strRef>
          </c:cat>
          <c:val>
            <c:numRef>
              <c:f>3</c:f>
              <c:numCache>
                <c:formatCode>General</c:formatCode>
                <c:ptCount val="4"/>
                <c:pt idx="0">
                  <c:v>36</c:v>
                </c:pt>
                <c:pt idx="1">
                  <c:v>43</c:v>
                </c:pt>
                <c:pt idx="2">
                  <c:v>40</c:v>
                </c:pt>
              </c:numCache>
            </c:numRef>
          </c:val>
        </c:ser>
        <c:dLbls/>
        <c:shape val="box"/>
        <c:axId val="173281664"/>
        <c:axId val="173283200"/>
        <c:axId val="0"/>
      </c:bar3DChart>
      <c:catAx>
        <c:axId val="17328166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>
                <a:latin typeface="Cambria" pitchFamily="18" charset="0"/>
              </a:defRPr>
            </a:pPr>
            <a:endParaRPr lang="ru-RU"/>
          </a:p>
        </c:txPr>
        <c:crossAx val="173283200"/>
        <c:crosses val="autoZero"/>
        <c:auto val="1"/>
        <c:lblAlgn val="ctr"/>
        <c:lblOffset val="100"/>
      </c:catAx>
      <c:valAx>
        <c:axId val="173283200"/>
        <c:scaling>
          <c:orientation val="minMax"/>
        </c:scaling>
        <c:axPos val="l"/>
        <c:majorGridlines/>
        <c:numFmt formatCode="General" sourceLinked="0"/>
        <c:tickLblPos val="nextTo"/>
        <c:crossAx val="17328166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9494605230018427"/>
          <c:y val="0.66812517251388437"/>
          <c:w val="0.250123498083405"/>
          <c:h val="0.3073965995236001"/>
        </c:manualLayout>
      </c:layout>
      <c:txPr>
        <a:bodyPr/>
        <a:lstStyle/>
        <a:p>
          <a:pPr>
            <a:defRPr>
              <a:latin typeface="Cambria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xmlns="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F8DD750-E9C8-498E-B02F-A465CB2BB798}" type="datetime1">
              <a:rPr lang="ru-RU" smtClean="0"/>
              <a:pPr rtl="0"/>
              <a:t>25.01.2021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82C0B10-7CAE-41E4-AB02-7E8B1FF2B898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87537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87C6E7-B645-4B70-AC63-7A575D94CEB1}" type="datetime1">
              <a:rPr lang="ru-RU" smtClean="0"/>
              <a:pPr/>
              <a:t>25.01.2021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530193B-564F-4854-8A52-728F3FB19C85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3603816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3DCE8F5-1341-475C-BF40-2E24D91E8058}" type="slidenum">
              <a:rPr lang="ru-RU" smtClean="0"/>
              <a:pPr rtl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729012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99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C178FA4-A1F2-4A84-B0C0-E0C3CA8A7976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заголовок</a:t>
            </a:r>
          </a:p>
        </p:txBody>
      </p:sp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xmlns="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Подзаголовок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A47F3D0-41FC-4430-9F9E-1F78A18D65F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xmlns="" id="{2ED798F6-1F12-46CE-9AFD-CC66555A191D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</p:spTree>
    <p:extLst>
      <p:ext uri="{BB962C8B-B14F-4D97-AF65-F5344CB8AC3E}">
        <p14:creationId xmlns:p14="http://schemas.microsoft.com/office/powerpoint/2010/main" xmlns="" val="1505855276"/>
      </p:ext>
    </p:extLst>
  </p:cSld>
  <p:clrMapOvr>
    <a:masterClrMapping/>
  </p:clrMapOvr>
  <p:transition spd="med" advClick="0" advTm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лайд с благодарност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DD31C544-1372-4B34-8149-B6058B8CC577}"/>
              </a:ext>
            </a:extLst>
          </p:cNvPr>
          <p:cNvSpPr/>
          <p:nvPr userDrawn="1"/>
        </p:nvSpPr>
        <p:spPr>
          <a:xfrm>
            <a:off x="11793520" y="0"/>
            <a:ext cx="35276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7B2598CA-3443-4098-80E7-1F16DC9A13CC}"/>
              </a:ext>
            </a:extLst>
          </p:cNvPr>
          <p:cNvSpPr/>
          <p:nvPr userDrawn="1"/>
        </p:nvSpPr>
        <p:spPr>
          <a:xfrm rot="5400000">
            <a:off x="8740140" y="3406142"/>
            <a:ext cx="6857999" cy="45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xmlns="" id="{BE421EAA-68E8-4AED-BA2F-01A6AC66859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0655455" cy="6858000"/>
          </a:xfrm>
          <a:custGeom>
            <a:avLst/>
            <a:gdLst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8025968 w 10655455"/>
              <a:gd name="connsiteY74" fmla="*/ 753840 h 6858000"/>
              <a:gd name="connsiteX75" fmla="*/ 8216053 w 10655455"/>
              <a:gd name="connsiteY75" fmla="*/ 865869 h 6858000"/>
              <a:gd name="connsiteX76" fmla="*/ 8837177 w 10655455"/>
              <a:gd name="connsiteY76" fmla="*/ 1935484 h 6858000"/>
              <a:gd name="connsiteX77" fmla="*/ 8837177 w 10655455"/>
              <a:gd name="connsiteY77" fmla="*/ 2154207 h 6858000"/>
              <a:gd name="connsiteX78" fmla="*/ 8216053 w 10655455"/>
              <a:gd name="connsiteY78" fmla="*/ 3223823 h 6858000"/>
              <a:gd name="connsiteX79" fmla="*/ 8025968 w 10655455"/>
              <a:gd name="connsiteY79" fmla="*/ 3335852 h 6858000"/>
              <a:gd name="connsiteX80" fmla="*/ 6786399 w 10655455"/>
              <a:gd name="connsiteY80" fmla="*/ 3335852 h 6858000"/>
              <a:gd name="connsiteX81" fmla="*/ 6593637 w 10655455"/>
              <a:gd name="connsiteY81" fmla="*/ 3223823 h 6858000"/>
              <a:gd name="connsiteX82" fmla="*/ 5975192 w 10655455"/>
              <a:gd name="connsiteY82" fmla="*/ 2154207 h 6858000"/>
              <a:gd name="connsiteX83" fmla="*/ 5975192 w 10655455"/>
              <a:gd name="connsiteY83" fmla="*/ 1935484 h 6858000"/>
              <a:gd name="connsiteX84" fmla="*/ 6593637 w 10655455"/>
              <a:gd name="connsiteY84" fmla="*/ 865869 h 6858000"/>
              <a:gd name="connsiteX85" fmla="*/ 6786399 w 10655455"/>
              <a:gd name="connsiteY85" fmla="*/ 753840 h 6858000"/>
              <a:gd name="connsiteX86" fmla="*/ 0 w 10655455"/>
              <a:gd name="connsiteY86" fmla="*/ 0 h 6858000"/>
              <a:gd name="connsiteX87" fmla="*/ 6966294 w 10655455"/>
              <a:gd name="connsiteY87" fmla="*/ 0 h 6858000"/>
              <a:gd name="connsiteX88" fmla="*/ 6852387 w 10655455"/>
              <a:gd name="connsiteY88" fmla="*/ 196155 h 6858000"/>
              <a:gd name="connsiteX89" fmla="*/ 6043321 w 10655455"/>
              <a:gd name="connsiteY89" fmla="*/ 1589421 h 6858000"/>
              <a:gd name="connsiteX90" fmla="*/ 5423265 w 10655455"/>
              <a:gd name="connsiteY90" fmla="*/ 1954861 h 6858000"/>
              <a:gd name="connsiteX91" fmla="*/ 1379802 w 10655455"/>
              <a:gd name="connsiteY91" fmla="*/ 1954861 h 6858000"/>
              <a:gd name="connsiteX92" fmla="*/ 751013 w 10655455"/>
              <a:gd name="connsiteY92" fmla="*/ 1589421 h 6858000"/>
              <a:gd name="connsiteX93" fmla="*/ 1951 w 10655455"/>
              <a:gd name="connsiteY93" fmla="*/ 293901 h 6858000"/>
              <a:gd name="connsiteX94" fmla="*/ 0 w 10655455"/>
              <a:gd name="connsiteY94" fmla="*/ 29052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10655455" h="6858000">
                <a:moveTo>
                  <a:pt x="8526285" y="6283111"/>
                </a:moveTo>
                <a:cubicBezTo>
                  <a:pt x="8526285" y="6283111"/>
                  <a:pt x="8526285" y="6283111"/>
                  <a:pt x="10157124" y="6283111"/>
                </a:cubicBezTo>
                <a:cubicBezTo>
                  <a:pt x="10259271" y="6283111"/>
                  <a:pt x="10357896" y="6339261"/>
                  <a:pt x="10407209" y="6430504"/>
                </a:cubicBezTo>
                <a:cubicBezTo>
                  <a:pt x="10407209" y="6430504"/>
                  <a:pt x="10407209" y="6430504"/>
                  <a:pt x="10606716" y="6774068"/>
                </a:cubicBezTo>
                <a:lnTo>
                  <a:pt x="10655455" y="6858000"/>
                </a:lnTo>
                <a:lnTo>
                  <a:pt x="8025501" y="6858000"/>
                </a:lnTo>
                <a:lnTo>
                  <a:pt x="8129453" y="6678214"/>
                </a:lnTo>
                <a:cubicBezTo>
                  <a:pt x="8174148" y="6600912"/>
                  <a:pt x="8221824" y="6518457"/>
                  <a:pt x="8272677" y="6430504"/>
                </a:cubicBezTo>
                <a:cubicBezTo>
                  <a:pt x="8325512" y="6339261"/>
                  <a:pt x="8420615" y="6283111"/>
                  <a:pt x="8526285" y="6283111"/>
                </a:cubicBezTo>
                <a:close/>
                <a:moveTo>
                  <a:pt x="8508611" y="4776272"/>
                </a:moveTo>
                <a:cubicBezTo>
                  <a:pt x="8508611" y="4776272"/>
                  <a:pt x="8508611" y="4776272"/>
                  <a:pt x="9153763" y="4776272"/>
                </a:cubicBezTo>
                <a:cubicBezTo>
                  <a:pt x="9194173" y="4776272"/>
                  <a:pt x="9233188" y="4798484"/>
                  <a:pt x="9252696" y="4834580"/>
                </a:cubicBezTo>
                <a:cubicBezTo>
                  <a:pt x="9252696" y="4834580"/>
                  <a:pt x="9252696" y="4834580"/>
                  <a:pt x="9575969" y="5391278"/>
                </a:cubicBezTo>
                <a:cubicBezTo>
                  <a:pt x="9596871" y="5425985"/>
                  <a:pt x="9596871" y="5470409"/>
                  <a:pt x="9575969" y="5505116"/>
                </a:cubicBezTo>
                <a:cubicBezTo>
                  <a:pt x="9575969" y="5505116"/>
                  <a:pt x="9575969" y="5505116"/>
                  <a:pt x="9252696" y="6061815"/>
                </a:cubicBezTo>
                <a:cubicBezTo>
                  <a:pt x="9233188" y="6097909"/>
                  <a:pt x="9194173" y="6120122"/>
                  <a:pt x="9153763" y="6120122"/>
                </a:cubicBezTo>
                <a:cubicBezTo>
                  <a:pt x="9153763" y="6120122"/>
                  <a:pt x="9153763" y="6120122"/>
                  <a:pt x="8508611" y="6120122"/>
                </a:cubicBezTo>
                <a:cubicBezTo>
                  <a:pt x="8466808" y="6120122"/>
                  <a:pt x="8429186" y="6097909"/>
                  <a:pt x="8408284" y="6061815"/>
                </a:cubicBezTo>
                <a:cubicBezTo>
                  <a:pt x="8408284" y="6061815"/>
                  <a:pt x="8408284" y="6061815"/>
                  <a:pt x="8086404" y="5505116"/>
                </a:cubicBezTo>
                <a:cubicBezTo>
                  <a:pt x="8065503" y="5470409"/>
                  <a:pt x="8065503" y="5425985"/>
                  <a:pt x="8086404" y="5391278"/>
                </a:cubicBezTo>
                <a:cubicBezTo>
                  <a:pt x="8086404" y="5391278"/>
                  <a:pt x="8086404" y="5391278"/>
                  <a:pt x="8408284" y="4834580"/>
                </a:cubicBezTo>
                <a:cubicBezTo>
                  <a:pt x="8429186" y="4798484"/>
                  <a:pt x="8466808" y="4776272"/>
                  <a:pt x="8508611" y="4776272"/>
                </a:cubicBezTo>
                <a:close/>
                <a:moveTo>
                  <a:pt x="8438383" y="4182594"/>
                </a:moveTo>
                <a:cubicBezTo>
                  <a:pt x="8438383" y="4182594"/>
                  <a:pt x="8438383" y="4182594"/>
                  <a:pt x="8671249" y="4182594"/>
                </a:cubicBezTo>
                <a:cubicBezTo>
                  <a:pt x="8685834" y="4182594"/>
                  <a:pt x="8699916" y="4190612"/>
                  <a:pt x="8706958" y="4203640"/>
                </a:cubicBezTo>
                <a:cubicBezTo>
                  <a:pt x="8706958" y="4203640"/>
                  <a:pt x="8706958" y="4203640"/>
                  <a:pt x="8823642" y="4404579"/>
                </a:cubicBezTo>
                <a:cubicBezTo>
                  <a:pt x="8831187" y="4417106"/>
                  <a:pt x="8831187" y="4433141"/>
                  <a:pt x="8823642" y="4445668"/>
                </a:cubicBezTo>
                <a:cubicBezTo>
                  <a:pt x="8823642" y="4445668"/>
                  <a:pt x="8823642" y="4445668"/>
                  <a:pt x="8706958" y="4646606"/>
                </a:cubicBezTo>
                <a:cubicBezTo>
                  <a:pt x="8699916" y="4659635"/>
                  <a:pt x="8685834" y="4667652"/>
                  <a:pt x="8671249" y="4667652"/>
                </a:cubicBezTo>
                <a:cubicBezTo>
                  <a:pt x="8671249" y="4667652"/>
                  <a:pt x="8671249" y="4667652"/>
                  <a:pt x="8438383" y="4667652"/>
                </a:cubicBezTo>
                <a:cubicBezTo>
                  <a:pt x="8423295" y="4667652"/>
                  <a:pt x="8409715" y="4659635"/>
                  <a:pt x="8402170" y="4646606"/>
                </a:cubicBezTo>
                <a:cubicBezTo>
                  <a:pt x="8402170" y="4646606"/>
                  <a:pt x="8402170" y="4646606"/>
                  <a:pt x="8285989" y="4445668"/>
                </a:cubicBezTo>
                <a:cubicBezTo>
                  <a:pt x="8278445" y="4433141"/>
                  <a:pt x="8278445" y="4417106"/>
                  <a:pt x="8285989" y="4404579"/>
                </a:cubicBezTo>
                <a:cubicBezTo>
                  <a:pt x="8285989" y="4404579"/>
                  <a:pt x="8285989" y="4404579"/>
                  <a:pt x="8402170" y="4203640"/>
                </a:cubicBezTo>
                <a:cubicBezTo>
                  <a:pt x="8409715" y="4190612"/>
                  <a:pt x="8423295" y="4182594"/>
                  <a:pt x="8438383" y="4182594"/>
                </a:cubicBezTo>
                <a:close/>
                <a:moveTo>
                  <a:pt x="7678681" y="3459104"/>
                </a:moveTo>
                <a:cubicBezTo>
                  <a:pt x="7678681" y="3459104"/>
                  <a:pt x="7678681" y="3459104"/>
                  <a:pt x="8119685" y="3459104"/>
                </a:cubicBezTo>
                <a:cubicBezTo>
                  <a:pt x="8147308" y="3459104"/>
                  <a:pt x="8173978" y="3474287"/>
                  <a:pt x="8187313" y="3498961"/>
                </a:cubicBezTo>
                <a:cubicBezTo>
                  <a:pt x="8187313" y="3498961"/>
                  <a:pt x="8187313" y="3498961"/>
                  <a:pt x="8408292" y="3879501"/>
                </a:cubicBezTo>
                <a:cubicBezTo>
                  <a:pt x="8422579" y="3903225"/>
                  <a:pt x="8422579" y="3933593"/>
                  <a:pt x="8408292" y="3957318"/>
                </a:cubicBezTo>
                <a:cubicBezTo>
                  <a:pt x="8408292" y="3957318"/>
                  <a:pt x="8408292" y="3957318"/>
                  <a:pt x="8187313" y="4337857"/>
                </a:cubicBezTo>
                <a:cubicBezTo>
                  <a:pt x="8173978" y="4362531"/>
                  <a:pt x="8147308" y="4377714"/>
                  <a:pt x="8119685" y="4377714"/>
                </a:cubicBezTo>
                <a:cubicBezTo>
                  <a:pt x="8119685" y="4377714"/>
                  <a:pt x="8119685" y="4377714"/>
                  <a:pt x="7678681" y="4377714"/>
                </a:cubicBezTo>
                <a:cubicBezTo>
                  <a:pt x="7650106" y="4377714"/>
                  <a:pt x="7624388" y="4362531"/>
                  <a:pt x="7610101" y="4337857"/>
                </a:cubicBezTo>
                <a:cubicBezTo>
                  <a:pt x="7610101" y="4337857"/>
                  <a:pt x="7610101" y="4337857"/>
                  <a:pt x="7390076" y="3957318"/>
                </a:cubicBezTo>
                <a:cubicBezTo>
                  <a:pt x="7375787" y="3933593"/>
                  <a:pt x="7375787" y="3903225"/>
                  <a:pt x="7390076" y="3879501"/>
                </a:cubicBezTo>
                <a:cubicBezTo>
                  <a:pt x="7390076" y="3879501"/>
                  <a:pt x="7390076" y="3879501"/>
                  <a:pt x="7610101" y="3498961"/>
                </a:cubicBezTo>
                <a:cubicBezTo>
                  <a:pt x="7624388" y="3474287"/>
                  <a:pt x="7650106" y="3459104"/>
                  <a:pt x="7678681" y="3459104"/>
                </a:cubicBezTo>
                <a:close/>
                <a:moveTo>
                  <a:pt x="9108816" y="2082751"/>
                </a:moveTo>
                <a:cubicBezTo>
                  <a:pt x="9108816" y="2082751"/>
                  <a:pt x="9108816" y="2082751"/>
                  <a:pt x="9876937" y="2082751"/>
                </a:cubicBezTo>
                <a:cubicBezTo>
                  <a:pt x="9925048" y="2082751"/>
                  <a:pt x="9971500" y="2109197"/>
                  <a:pt x="9994727" y="2152172"/>
                </a:cubicBezTo>
                <a:cubicBezTo>
                  <a:pt x="9994727" y="2152172"/>
                  <a:pt x="9994727" y="2152172"/>
                  <a:pt x="10379617" y="2814978"/>
                </a:cubicBezTo>
                <a:cubicBezTo>
                  <a:pt x="10404502" y="2856301"/>
                  <a:pt x="10404502" y="2909193"/>
                  <a:pt x="10379617" y="2950515"/>
                </a:cubicBezTo>
                <a:cubicBezTo>
                  <a:pt x="10379617" y="2950515"/>
                  <a:pt x="10379617" y="2950515"/>
                  <a:pt x="9994727" y="3613321"/>
                </a:cubicBezTo>
                <a:cubicBezTo>
                  <a:pt x="9971500" y="3656296"/>
                  <a:pt x="9925048" y="3682742"/>
                  <a:pt x="9876937" y="3682742"/>
                </a:cubicBezTo>
                <a:cubicBezTo>
                  <a:pt x="9876937" y="3682742"/>
                  <a:pt x="9876937" y="3682742"/>
                  <a:pt x="9108816" y="3682742"/>
                </a:cubicBezTo>
                <a:cubicBezTo>
                  <a:pt x="9059045" y="3682742"/>
                  <a:pt x="9014252" y="3656296"/>
                  <a:pt x="8989367" y="3613321"/>
                </a:cubicBezTo>
                <a:cubicBezTo>
                  <a:pt x="8989367" y="3613321"/>
                  <a:pt x="8989367" y="3613321"/>
                  <a:pt x="8606137" y="2950515"/>
                </a:cubicBezTo>
                <a:cubicBezTo>
                  <a:pt x="8581251" y="2909193"/>
                  <a:pt x="8581251" y="2856301"/>
                  <a:pt x="8606137" y="2814978"/>
                </a:cubicBezTo>
                <a:cubicBezTo>
                  <a:pt x="8606137" y="2814978"/>
                  <a:pt x="8606137" y="2814978"/>
                  <a:pt x="8989367" y="2152172"/>
                </a:cubicBezTo>
                <a:cubicBezTo>
                  <a:pt x="9014252" y="2109197"/>
                  <a:pt x="9059045" y="2082751"/>
                  <a:pt x="9108816" y="2082751"/>
                </a:cubicBezTo>
                <a:close/>
                <a:moveTo>
                  <a:pt x="1321854" y="2071857"/>
                </a:moveTo>
                <a:cubicBezTo>
                  <a:pt x="1321854" y="2071857"/>
                  <a:pt x="1321854" y="2071857"/>
                  <a:pt x="5365317" y="2071857"/>
                </a:cubicBezTo>
                <a:cubicBezTo>
                  <a:pt x="5618580" y="2071857"/>
                  <a:pt x="5863108" y="2211072"/>
                  <a:pt x="5985373" y="2437296"/>
                </a:cubicBezTo>
                <a:cubicBezTo>
                  <a:pt x="5985373" y="2437296"/>
                  <a:pt x="5985373" y="2437296"/>
                  <a:pt x="8011470" y="5926372"/>
                </a:cubicBezTo>
                <a:cubicBezTo>
                  <a:pt x="8142468" y="6143896"/>
                  <a:pt x="8142468" y="6422327"/>
                  <a:pt x="8011470" y="6639850"/>
                </a:cubicBezTo>
                <a:cubicBezTo>
                  <a:pt x="8011470" y="6639850"/>
                  <a:pt x="8011470" y="6639850"/>
                  <a:pt x="7904625" y="6823844"/>
                </a:cubicBezTo>
                <a:lnTo>
                  <a:pt x="7884791" y="6858000"/>
                </a:lnTo>
                <a:lnTo>
                  <a:pt x="0" y="6858000"/>
                </a:lnTo>
                <a:lnTo>
                  <a:pt x="0" y="3635967"/>
                </a:lnTo>
                <a:lnTo>
                  <a:pt x="27177" y="3588964"/>
                </a:lnTo>
                <a:cubicBezTo>
                  <a:pt x="220245" y="3255048"/>
                  <a:pt x="440895" y="2873431"/>
                  <a:pt x="693065" y="2437296"/>
                </a:cubicBezTo>
                <a:cubicBezTo>
                  <a:pt x="824063" y="2211072"/>
                  <a:pt x="1059859" y="2071857"/>
                  <a:pt x="1321854" y="2071857"/>
                </a:cubicBezTo>
                <a:close/>
                <a:moveTo>
                  <a:pt x="6786399" y="753840"/>
                </a:moveTo>
                <a:cubicBezTo>
                  <a:pt x="6786399" y="753840"/>
                  <a:pt x="6786399" y="753840"/>
                  <a:pt x="8025968" y="753840"/>
                </a:cubicBezTo>
                <a:cubicBezTo>
                  <a:pt x="8103608" y="753840"/>
                  <a:pt x="8178571" y="796518"/>
                  <a:pt x="8216053" y="865869"/>
                </a:cubicBezTo>
                <a:cubicBezTo>
                  <a:pt x="8216053" y="865869"/>
                  <a:pt x="8216053" y="865869"/>
                  <a:pt x="8837177" y="1935484"/>
                </a:cubicBezTo>
                <a:cubicBezTo>
                  <a:pt x="8877335" y="2002169"/>
                  <a:pt x="8877335" y="2087523"/>
                  <a:pt x="8837177" y="2154207"/>
                </a:cubicBezTo>
                <a:cubicBezTo>
                  <a:pt x="8837177" y="2154207"/>
                  <a:pt x="8837177" y="2154207"/>
                  <a:pt x="8216053" y="3223823"/>
                </a:cubicBezTo>
                <a:cubicBezTo>
                  <a:pt x="8178571" y="3293174"/>
                  <a:pt x="8103608" y="3335852"/>
                  <a:pt x="8025968" y="3335852"/>
                </a:cubicBezTo>
                <a:cubicBezTo>
                  <a:pt x="8025968" y="3335852"/>
                  <a:pt x="8025968" y="3335852"/>
                  <a:pt x="6786399" y="3335852"/>
                </a:cubicBezTo>
                <a:cubicBezTo>
                  <a:pt x="6706082" y="3335852"/>
                  <a:pt x="6633796" y="3293174"/>
                  <a:pt x="6593637" y="3223823"/>
                </a:cubicBezTo>
                <a:cubicBezTo>
                  <a:pt x="6593637" y="3223823"/>
                  <a:pt x="6593637" y="3223823"/>
                  <a:pt x="5975192" y="2154207"/>
                </a:cubicBezTo>
                <a:cubicBezTo>
                  <a:pt x="5935033" y="2087523"/>
                  <a:pt x="5935033" y="2002169"/>
                  <a:pt x="5975192" y="1935484"/>
                </a:cubicBezTo>
                <a:cubicBezTo>
                  <a:pt x="5975192" y="1935484"/>
                  <a:pt x="5975192" y="1935484"/>
                  <a:pt x="6593637" y="865869"/>
                </a:cubicBezTo>
                <a:cubicBezTo>
                  <a:pt x="6633796" y="796518"/>
                  <a:pt x="6706082" y="753840"/>
                  <a:pt x="6786399" y="753840"/>
                </a:cubicBezTo>
                <a:close/>
                <a:moveTo>
                  <a:pt x="0" y="0"/>
                </a:moveTo>
                <a:lnTo>
                  <a:pt x="6966294" y="0"/>
                </a:lnTo>
                <a:lnTo>
                  <a:pt x="6852387" y="196155"/>
                </a:lnTo>
                <a:cubicBezTo>
                  <a:pt x="6627011" y="584267"/>
                  <a:pt x="6359899" y="1044253"/>
                  <a:pt x="6043321" y="1589421"/>
                </a:cubicBezTo>
                <a:cubicBezTo>
                  <a:pt x="5921057" y="1815646"/>
                  <a:pt x="5676528" y="1954861"/>
                  <a:pt x="5423265" y="1954861"/>
                </a:cubicBezTo>
                <a:cubicBezTo>
                  <a:pt x="5423265" y="1954861"/>
                  <a:pt x="5423265" y="1954861"/>
                  <a:pt x="1379802" y="1954861"/>
                </a:cubicBezTo>
                <a:cubicBezTo>
                  <a:pt x="1117807" y="1954861"/>
                  <a:pt x="882012" y="1815646"/>
                  <a:pt x="751013" y="1589421"/>
                </a:cubicBezTo>
                <a:cubicBezTo>
                  <a:pt x="751013" y="1589421"/>
                  <a:pt x="751013" y="1589421"/>
                  <a:pt x="1951" y="293901"/>
                </a:cubicBezTo>
                <a:lnTo>
                  <a:pt x="0" y="29052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2160000" rtlCol="0" anchor="t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фото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425293" y="2834640"/>
            <a:ext cx="4459766" cy="2720356"/>
          </a:xfrm>
          <a:prstGeom prst="roundRect">
            <a:avLst>
              <a:gd name="adj" fmla="val 2139"/>
            </a:avLst>
          </a:prstGeom>
          <a:gradFill>
            <a:gsLst>
              <a:gs pos="100000">
                <a:schemeClr val="tx1">
                  <a:lumMod val="95000"/>
                  <a:lumOff val="5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  <a:lin ang="10800000" scaled="0"/>
          </a:gradFill>
          <a:ln>
            <a:solidFill>
              <a:schemeClr val="bg1">
                <a:lumMod val="50000"/>
              </a:schemeClr>
            </a:solidFill>
          </a:ln>
        </p:spPr>
        <p:txBody>
          <a:bodyPr lIns="180000" tIns="288000" rIns="180000" bIns="180000" rtlCol="0" anchor="t"/>
          <a:lstStyle>
            <a:lvl1pPr algn="l">
              <a:lnSpc>
                <a:spcPts val="4000"/>
              </a:lnSpc>
              <a:defRPr sz="3800" b="1" spc="-3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Спасибо за внимание!</a:t>
            </a:r>
          </a:p>
        </p:txBody>
      </p:sp>
      <p:sp>
        <p:nvSpPr>
          <p:cNvPr id="7" name="Текст 5">
            <a:extLst>
              <a:ext uri="{FF2B5EF4-FFF2-40B4-BE49-F238E27FC236}">
                <a16:creationId xmlns:a16="http://schemas.microsoft.com/office/drawing/2014/main" xmlns="" id="{D907C852-B0E0-4C2E-88CE-B543605961E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34849" y="3859066"/>
            <a:ext cx="3521514" cy="288000"/>
          </a:xfrm>
        </p:spPr>
        <p:txBody>
          <a:bodyPr rtlCol="0"/>
          <a:lstStyle>
            <a:lvl1pPr marL="0" indent="0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Полное имя</a:t>
            </a:r>
          </a:p>
        </p:txBody>
      </p:sp>
      <p:sp>
        <p:nvSpPr>
          <p:cNvPr id="8" name="Текст 6">
            <a:extLst>
              <a:ext uri="{FF2B5EF4-FFF2-40B4-BE49-F238E27FC236}">
                <a16:creationId xmlns:a16="http://schemas.microsoft.com/office/drawing/2014/main" xmlns="" id="{D84C0BEF-F601-4B10-8AEE-4859FE996B3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34849" y="4220189"/>
            <a:ext cx="3521514" cy="288000"/>
          </a:xfrm>
        </p:spPr>
        <p:txBody>
          <a:bodyPr rtlCol="0"/>
          <a:lstStyle>
            <a:lvl1pPr marL="0" indent="0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Номер телефона</a:t>
            </a:r>
          </a:p>
        </p:txBody>
      </p:sp>
      <p:sp>
        <p:nvSpPr>
          <p:cNvPr id="9" name="Текст 7">
            <a:extLst>
              <a:ext uri="{FF2B5EF4-FFF2-40B4-BE49-F238E27FC236}">
                <a16:creationId xmlns:a16="http://schemas.microsoft.com/office/drawing/2014/main" xmlns="" id="{83A6EF9B-EF2F-4949-9CC4-C16BF8DC85A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34849" y="4581312"/>
            <a:ext cx="3521514" cy="288000"/>
          </a:xfrm>
        </p:spPr>
        <p:txBody>
          <a:bodyPr rtlCol="0"/>
          <a:lstStyle>
            <a:lvl1pPr marL="0" indent="0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Электронная почта или контакт в социальной сети</a:t>
            </a:r>
          </a:p>
        </p:txBody>
      </p:sp>
      <p:sp>
        <p:nvSpPr>
          <p:cNvPr id="10" name="Текст 8">
            <a:extLst>
              <a:ext uri="{FF2B5EF4-FFF2-40B4-BE49-F238E27FC236}">
                <a16:creationId xmlns:a16="http://schemas.microsoft.com/office/drawing/2014/main" xmlns="" id="{BE8CA170-9CA9-448E-B07A-E01AB84F7FD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034849" y="4942435"/>
            <a:ext cx="3521514" cy="288000"/>
          </a:xfrm>
        </p:spPr>
        <p:txBody>
          <a:bodyPr rtlCol="0"/>
          <a:lstStyle>
            <a:lvl1pPr marL="0" indent="0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Веб-сайт компании</a:t>
            </a:r>
          </a:p>
        </p:txBody>
      </p:sp>
    </p:spTree>
    <p:extLst>
      <p:ext uri="{BB962C8B-B14F-4D97-AF65-F5344CB8AC3E}">
        <p14:creationId xmlns:p14="http://schemas.microsoft.com/office/powerpoint/2010/main" xmlns="" val="1632891759"/>
      </p:ext>
    </p:extLst>
  </p:cSld>
  <p:clrMapOvr>
    <a:masterClrMapping/>
  </p:clrMapOvr>
  <p:transition spd="med" advClick="0" advTm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заголовок</a:t>
            </a:r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xmlns="" id="{E97A9A62-1AA6-47A9-A1A0-54196823744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Подзаголовок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C8DE0AAD-6FBD-416B-A91A-21F2B737919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1734501631"/>
      </p:ext>
    </p:extLst>
  </p:cSld>
  <p:clrMapOvr>
    <a:masterClrMapping/>
  </p:clrMapOvr>
  <p:transition spd="med" advClick="0" advTm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заголовок</a:t>
            </a:r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xmlns="" id="{7DEBF36F-ADC5-48FF-BFAF-3BED06924FD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Подзаголовок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512000"/>
            <a:ext cx="5472000" cy="4680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6" name="Текст 4">
            <a:extLst>
              <a:ext uri="{FF2B5EF4-FFF2-40B4-BE49-F238E27FC236}">
                <a16:creationId xmlns:a16="http://schemas.microsoft.com/office/drawing/2014/main" xmlns="" id="{7867C73D-EE16-41D1-B7CE-A35C765E3B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1511250"/>
            <a:ext cx="5472113" cy="4680000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891552186"/>
      </p:ext>
    </p:extLst>
  </p:cSld>
  <p:clrMapOvr>
    <a:masterClrMapping/>
  </p:clrMapOvr>
  <p:transition spd="med" advClick="0" advTm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 столб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заголовок</a:t>
            </a:r>
          </a:p>
        </p:txBody>
      </p:sp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xmlns="" id="{F94EB5D3-F8CB-4E76-8D7E-FF441818EEC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Подзаголовок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3600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01550" y="1511476"/>
            <a:ext cx="3600450" cy="4679249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11" name="Текст 5">
            <a:extLst>
              <a:ext uri="{FF2B5EF4-FFF2-40B4-BE49-F238E27FC236}">
                <a16:creationId xmlns:a16="http://schemas.microsoft.com/office/drawing/2014/main" xmlns="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71550" y="1511475"/>
            <a:ext cx="3600450" cy="4679250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6D4BCA97-F31B-451D-82F8-6E000DF2118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817AAC4-A657-4D75-A527-0307AFF2B1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2654388017"/>
      </p:ext>
    </p:extLst>
  </p:cSld>
  <p:clrMapOvr>
    <a:masterClrMapping/>
  </p:clrMapOvr>
  <p:transition spd="med" advClick="0" advTm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 столбц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заголовок</a:t>
            </a:r>
          </a:p>
        </p:txBody>
      </p:sp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xmlns="" id="{9D7ACCB5-9A86-4F46-89E2-B79F48C9EC1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Подзаголовок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2160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1F5B3657-F2AE-455A-BF81-1A0C2ACECD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26412" y="1512000"/>
            <a:ext cx="2160588" cy="4679250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13" name="Текст 5">
            <a:extLst>
              <a:ext uri="{FF2B5EF4-FFF2-40B4-BE49-F238E27FC236}">
                <a16:creationId xmlns:a16="http://schemas.microsoft.com/office/drawing/2014/main" xmlns="" id="{6A983D98-E0AB-429A-9EC2-B50D4216D6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21412" y="1512000"/>
            <a:ext cx="2160588" cy="4679250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15" name="Текст 6">
            <a:extLst>
              <a:ext uri="{FF2B5EF4-FFF2-40B4-BE49-F238E27FC236}">
                <a16:creationId xmlns:a16="http://schemas.microsoft.com/office/drawing/2014/main" xmlns="" id="{755213BF-EF6D-45DC-A01B-DE6C2F23A6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6412" y="1507535"/>
            <a:ext cx="2160588" cy="4679250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17" name="Текст 7">
            <a:extLst>
              <a:ext uri="{FF2B5EF4-FFF2-40B4-BE49-F238E27FC236}">
                <a16:creationId xmlns:a16="http://schemas.microsoft.com/office/drawing/2014/main" xmlns="" id="{77D6BBBA-F4A3-45D4-91BC-A405FFDC7C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11412" y="1507535"/>
            <a:ext cx="2160588" cy="4683715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2D09234E-176D-4BBF-9391-7B6F018C51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09ABD5E-B8F1-4246-B167-09138760AD7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974837237"/>
      </p:ext>
    </p:extLst>
  </p:cSld>
  <p:clrMapOvr>
    <a:masterClrMapping/>
  </p:clrMapOvr>
  <p:transition spd="med" advClick="0" advTm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xmlns="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A95CDFA7-DEA3-4BBE-8D70-0AF654A1E6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727656" y="6277243"/>
            <a:ext cx="464344" cy="400188"/>
          </a:xfrm>
        </p:spPr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1139767039"/>
      </p:ext>
    </p:extLst>
  </p:cSld>
  <p:clrMapOvr>
    <a:masterClrMapping/>
  </p:clrMapOvr>
  <p:transition spd="med" advClick="0" advTm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CFBB28FA-038D-458D-BBA3-85836836842A}" type="datetimeFigureOut">
              <a:rPr lang="ru-RU" smtClean="0"/>
              <a:pPr/>
              <a:t>25.01.2021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6C0E2-E98E-4530-A8D0-0310EF66E2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94764532"/>
      </p:ext>
    </p:extLst>
  </p:cSld>
  <p:clrMapOvr>
    <a:masterClrMapping/>
  </p:clrMapOvr>
  <p:transition spd="med" advClick="0" advTm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258072385"/>
      </p:ext>
    </p:extLst>
  </p:cSld>
  <p:clrMapOvr>
    <a:masterClrMapping/>
  </p:clrMapOvr>
  <p:transition spd="med" advClick="0" advTm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93FC6AA8-DFB6-488F-824C-C8B3C869B9D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4095F-C63B-4ECD-81BF-1B6324FFCDC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4754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Облож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xmlns="" id="{F63C6AD2-C991-4548-924C-6CC660667895}"/>
              </a:ext>
            </a:extLst>
          </p:cNvPr>
          <p:cNvSpPr/>
          <p:nvPr userDrawn="1"/>
        </p:nvSpPr>
        <p:spPr>
          <a:xfrm>
            <a:off x="0" y="4837454"/>
            <a:ext cx="12192000" cy="20247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xmlns="" id="{140927D5-AE1A-4ABD-BD8F-2F78723FF0D6}"/>
              </a:ext>
            </a:extLst>
          </p:cNvPr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0" y="1"/>
            <a:ext cx="12191999" cy="4837454"/>
          </a:xfrm>
          <a:solidFill>
            <a:schemeClr val="bg1">
              <a:lumMod val="95000"/>
            </a:schemeClr>
          </a:solidFill>
        </p:spPr>
        <p:txBody>
          <a:bodyPr lIns="360000" tIns="360000" rtlCol="0" anchor="t"/>
          <a:lstStyle>
            <a:lvl1pPr marL="0" indent="0" algn="l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/>
              <a:t>Вставьте или перетащите свое изображение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487E03C-DE68-4CE8-A7F1-B9DD28846BC8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617704" y="5211721"/>
            <a:ext cx="4371792" cy="1128778"/>
          </a:xfrm>
        </p:spPr>
        <p:txBody>
          <a:bodyPr rtlCol="0" anchor="b"/>
          <a:lstStyle>
            <a:lvl1pPr algn="l">
              <a:defRPr sz="40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grpSp>
        <p:nvGrpSpPr>
          <p:cNvPr id="4" name="Группа 28">
            <a:extLst>
              <a:ext uri="{FF2B5EF4-FFF2-40B4-BE49-F238E27FC236}">
                <a16:creationId xmlns:a16="http://schemas.microsoft.com/office/drawing/2014/main" xmlns="" id="{677AFB22-6742-41C4-82FB-C4AE9A030367}"/>
              </a:ext>
            </a:extLst>
          </p:cNvPr>
          <p:cNvGrpSpPr/>
          <p:nvPr userDrawn="1"/>
        </p:nvGrpSpPr>
        <p:grpSpPr>
          <a:xfrm rot="21295767">
            <a:off x="5213054" y="1125704"/>
            <a:ext cx="3474160" cy="4337342"/>
            <a:chOff x="4636201" y="-1745975"/>
            <a:chExt cx="3474160" cy="4337342"/>
          </a:xfrm>
        </p:grpSpPr>
        <p:sp>
          <p:nvSpPr>
            <p:cNvPr id="15" name="Параллелограмм 14">
              <a:extLst>
                <a:ext uri="{FF2B5EF4-FFF2-40B4-BE49-F238E27FC236}">
                  <a16:creationId xmlns:a16="http://schemas.microsoft.com/office/drawing/2014/main" xmlns="" id="{AD8B2DCC-383E-4DE2-8D64-D0FDAAAFBD66}"/>
                </a:ext>
              </a:extLst>
            </p:cNvPr>
            <p:cNvSpPr/>
            <p:nvPr userDrawn="1"/>
          </p:nvSpPr>
          <p:spPr>
            <a:xfrm rot="5400000">
              <a:off x="4813604" y="-705389"/>
              <a:ext cx="3220061" cy="3373452"/>
            </a:xfrm>
            <a:prstGeom prst="parallelogram">
              <a:avLst>
                <a:gd name="adj" fmla="val 12608"/>
              </a:avLst>
            </a:prstGeom>
            <a:gradFill>
              <a:gsLst>
                <a:gs pos="1100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>
              <a:softEdge rad="317500"/>
            </a:effectLst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6" name="Прямоугольник: скругленные углы 15">
              <a:extLst>
                <a:ext uri="{FF2B5EF4-FFF2-40B4-BE49-F238E27FC236}">
                  <a16:creationId xmlns:a16="http://schemas.microsoft.com/office/drawing/2014/main" xmlns="" id="{0BB3C4F0-6068-487E-B600-33DB85DB06FD}"/>
                </a:ext>
              </a:extLst>
            </p:cNvPr>
            <p:cNvSpPr/>
            <p:nvPr userDrawn="1"/>
          </p:nvSpPr>
          <p:spPr>
            <a:xfrm>
              <a:off x="4636201" y="-1745975"/>
              <a:ext cx="3220061" cy="3910358"/>
            </a:xfrm>
            <a:prstGeom prst="roundRect">
              <a:avLst>
                <a:gd name="adj" fmla="val 454"/>
              </a:avLst>
            </a:prstGeom>
            <a:blipFill dpi="0" rotWithShape="1">
              <a:blip r:embed="rId2" cstate="screen">
                <a:extLst>
                  <a:ext uri="{BEBA8EAE-BF5A-486C-A8C5-ECC9F3942E4B}">
                    <a14:imgProps xmlns:a14="http://schemas.microsoft.com/office/drawing/2010/main" xmlns="">
                      <a14:imgLayer r:embed="rId3">
                        <a14:imgEffect>
                          <a14:sharpenSoften amount="64000"/>
                        </a14:imgEffect>
                        <a14:imgEffect>
                          <a14:saturation sat="0"/>
                        </a14:imgEffect>
                        <a14:imgEffect>
                          <a14:brightnessContrast bright="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tile tx="0" ty="0" sx="20000" sy="20000" flip="xy" algn="tl"/>
            </a:blipFill>
            <a:ln>
              <a:noFill/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>
              <a:bevelT w="12700" h="63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18" name="Рисунок 17">
            <a:extLst>
              <a:ext uri="{FF2B5EF4-FFF2-40B4-BE49-F238E27FC236}">
                <a16:creationId xmlns:a16="http://schemas.microsoft.com/office/drawing/2014/main" xmlns="" id="{F2D0CD35-6F93-431A-997D-F16BD6DEDEE6}"/>
              </a:ext>
            </a:extLst>
          </p:cNvPr>
          <p:cNvSpPr>
            <a:spLocks noGrp="1"/>
          </p:cNvSpPr>
          <p:nvPr userDrawn="1">
            <p:ph type="pic" sz="quarter" idx="11" hasCustomPrompt="1"/>
          </p:nvPr>
        </p:nvSpPr>
        <p:spPr>
          <a:xfrm rot="21295767">
            <a:off x="5415274" y="1374875"/>
            <a:ext cx="2736000" cy="288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rtlCol="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3" name="Подзаголовок 2">
            <a:extLst>
              <a:ext uri="{FF2B5EF4-FFF2-40B4-BE49-F238E27FC236}">
                <a16:creationId xmlns:a16="http://schemas.microsoft.com/office/drawing/2014/main" xmlns="" id="{7EEE8855-FE55-4351-B21B-FE33CB8050C1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5461705" y="5313140"/>
            <a:ext cx="2178405" cy="1120015"/>
          </a:xfrm>
        </p:spPr>
        <p:txBody>
          <a:bodyPr rtlCol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/>
          </a:p>
        </p:txBody>
      </p:sp>
      <p:grpSp>
        <p:nvGrpSpPr>
          <p:cNvPr id="5" name="Группа 31">
            <a:extLst>
              <a:ext uri="{FF2B5EF4-FFF2-40B4-BE49-F238E27FC236}">
                <a16:creationId xmlns:a16="http://schemas.microsoft.com/office/drawing/2014/main" xmlns="" id="{66FB9647-A9A4-4596-ABCF-E53AFFCAFB9F}"/>
              </a:ext>
            </a:extLst>
          </p:cNvPr>
          <p:cNvGrpSpPr/>
          <p:nvPr userDrawn="1"/>
        </p:nvGrpSpPr>
        <p:grpSpPr>
          <a:xfrm>
            <a:off x="8294018" y="401177"/>
            <a:ext cx="2847409" cy="3554872"/>
            <a:chOff x="12781483" y="-1318991"/>
            <a:chExt cx="3132150" cy="3910359"/>
          </a:xfrm>
        </p:grpSpPr>
        <p:sp>
          <p:nvSpPr>
            <p:cNvPr id="26" name="Параллелограмм 25">
              <a:extLst>
                <a:ext uri="{FF2B5EF4-FFF2-40B4-BE49-F238E27FC236}">
                  <a16:creationId xmlns:a16="http://schemas.microsoft.com/office/drawing/2014/main" xmlns="" id="{D6736371-3F18-4CDB-9DA9-9261F0E208A2}"/>
                </a:ext>
              </a:extLst>
            </p:cNvPr>
            <p:cNvSpPr/>
            <p:nvPr userDrawn="1"/>
          </p:nvSpPr>
          <p:spPr>
            <a:xfrm rot="5400000">
              <a:off x="12941422" y="-380844"/>
              <a:ext cx="2903066" cy="3041357"/>
            </a:xfrm>
            <a:prstGeom prst="parallelogram">
              <a:avLst>
                <a:gd name="adj" fmla="val 12608"/>
              </a:avLst>
            </a:prstGeom>
            <a:gradFill>
              <a:gsLst>
                <a:gs pos="1100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>
              <a:softEdge rad="317500"/>
            </a:effectLst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27" name="Прямоугольник: скругленные углы 26">
              <a:extLst>
                <a:ext uri="{FF2B5EF4-FFF2-40B4-BE49-F238E27FC236}">
                  <a16:creationId xmlns:a16="http://schemas.microsoft.com/office/drawing/2014/main" xmlns="" id="{F9506654-1D1A-4961-B4A5-37A49D6CA565}"/>
                </a:ext>
              </a:extLst>
            </p:cNvPr>
            <p:cNvSpPr/>
            <p:nvPr userDrawn="1"/>
          </p:nvSpPr>
          <p:spPr>
            <a:xfrm>
              <a:off x="12781483" y="-1318991"/>
              <a:ext cx="2903066" cy="3525408"/>
            </a:xfrm>
            <a:prstGeom prst="roundRect">
              <a:avLst>
                <a:gd name="adj" fmla="val 454"/>
              </a:avLst>
            </a:prstGeom>
            <a:blipFill dpi="0" rotWithShape="1">
              <a:blip r:embed="rId2" cstate="screen">
                <a:extLst>
                  <a:ext uri="{BEBA8EAE-BF5A-486C-A8C5-ECC9F3942E4B}">
                    <a14:imgProps xmlns:a14="http://schemas.microsoft.com/office/drawing/2010/main" xmlns="">
                      <a14:imgLayer r:embed="rId3">
                        <a14:imgEffect>
                          <a14:sharpenSoften amount="64000"/>
                        </a14:imgEffect>
                        <a14:imgEffect>
                          <a14:saturation sat="0"/>
                        </a14:imgEffect>
                        <a14:imgEffect>
                          <a14:brightnessContrast bright="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tile tx="0" ty="0" sx="20000" sy="20000" flip="xy" algn="tl"/>
            </a:blipFill>
            <a:ln>
              <a:noFill/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>
              <a:bevelT w="12700" h="63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22" name="Рисунок 21">
            <a:extLst>
              <a:ext uri="{FF2B5EF4-FFF2-40B4-BE49-F238E27FC236}">
                <a16:creationId xmlns:a16="http://schemas.microsoft.com/office/drawing/2014/main" xmlns="" id="{9C367D40-BB87-4803-BDBA-AC460F1244D6}"/>
              </a:ext>
            </a:extLst>
          </p:cNvPr>
          <p:cNvSpPr>
            <a:spLocks noGrp="1"/>
          </p:cNvSpPr>
          <p:nvPr userDrawn="1">
            <p:ph type="pic" sz="quarter" idx="13" hasCustomPrompt="1"/>
          </p:nvPr>
        </p:nvSpPr>
        <p:spPr>
          <a:xfrm>
            <a:off x="8481972" y="577143"/>
            <a:ext cx="2242416" cy="2360438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vert="horz" lIns="180000" tIns="0" rIns="180000" bIns="0" rtlCol="0" anchor="ctr">
            <a:noAutofit/>
          </a:bodyPr>
          <a:lstStyle>
            <a:lvl1pPr marL="0" indent="0" algn="ctr">
              <a:buNone/>
              <a:defRPr lang="en-ZA" sz="1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3525" lvl="0" indent="-263525" algn="ctr" rtl="0"/>
            <a:r>
              <a:rPr lang="ru-RU" noProof="0"/>
              <a:t>Вставьте или перетащите свое фото</a:t>
            </a:r>
          </a:p>
        </p:txBody>
      </p:sp>
      <p:grpSp>
        <p:nvGrpSpPr>
          <p:cNvPr id="6" name="Группа 32">
            <a:extLst>
              <a:ext uri="{FF2B5EF4-FFF2-40B4-BE49-F238E27FC236}">
                <a16:creationId xmlns:a16="http://schemas.microsoft.com/office/drawing/2014/main" xmlns="" id="{8E420E19-DB68-48C3-A1A6-532E242347B9}"/>
              </a:ext>
            </a:extLst>
          </p:cNvPr>
          <p:cNvGrpSpPr/>
          <p:nvPr userDrawn="1"/>
        </p:nvGrpSpPr>
        <p:grpSpPr>
          <a:xfrm rot="182524">
            <a:off x="8625708" y="3010143"/>
            <a:ext cx="2699564" cy="3418505"/>
            <a:chOff x="8372395" y="-1103087"/>
            <a:chExt cx="2969520" cy="3760355"/>
          </a:xfrm>
        </p:grpSpPr>
        <p:sp>
          <p:nvSpPr>
            <p:cNvPr id="23" name="Параллелограмм 22">
              <a:extLst>
                <a:ext uri="{FF2B5EF4-FFF2-40B4-BE49-F238E27FC236}">
                  <a16:creationId xmlns:a16="http://schemas.microsoft.com/office/drawing/2014/main" xmlns="" id="{4995FC4C-C131-4103-8A8B-43882EF084F5}"/>
                </a:ext>
              </a:extLst>
            </p:cNvPr>
            <p:cNvSpPr/>
            <p:nvPr userDrawn="1"/>
          </p:nvSpPr>
          <p:spPr>
            <a:xfrm rot="16200000" flipH="1">
              <a:off x="8437722" y="-150836"/>
              <a:ext cx="2742777" cy="2873432"/>
            </a:xfrm>
            <a:prstGeom prst="parallelogram">
              <a:avLst>
                <a:gd name="adj" fmla="val 12608"/>
              </a:avLst>
            </a:prstGeom>
            <a:gradFill>
              <a:gsLst>
                <a:gs pos="1100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>
              <a:softEdge rad="317500"/>
            </a:effectLst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24" name="Прямоугольник: скругленные углы 23">
              <a:extLst>
                <a:ext uri="{FF2B5EF4-FFF2-40B4-BE49-F238E27FC236}">
                  <a16:creationId xmlns:a16="http://schemas.microsoft.com/office/drawing/2014/main" xmlns="" id="{7196844A-D143-4ECC-8931-C09D2B29B259}"/>
                </a:ext>
              </a:extLst>
            </p:cNvPr>
            <p:cNvSpPr/>
            <p:nvPr userDrawn="1"/>
          </p:nvSpPr>
          <p:spPr>
            <a:xfrm>
              <a:off x="8599138" y="-1103087"/>
              <a:ext cx="2742777" cy="3330757"/>
            </a:xfrm>
            <a:prstGeom prst="roundRect">
              <a:avLst>
                <a:gd name="adj" fmla="val 454"/>
              </a:avLst>
            </a:prstGeom>
            <a:blipFill dpi="0" rotWithShape="1">
              <a:blip r:embed="rId2" cstate="screen">
                <a:extLst>
                  <a:ext uri="{BEBA8EAE-BF5A-486C-A8C5-ECC9F3942E4B}">
                    <a14:imgProps xmlns:a14="http://schemas.microsoft.com/office/drawing/2010/main" xmlns="">
                      <a14:imgLayer r:embed="rId3">
                        <a14:imgEffect>
                          <a14:sharpenSoften amount="64000"/>
                        </a14:imgEffect>
                        <a14:imgEffect>
                          <a14:saturation sat="0"/>
                        </a14:imgEffect>
                        <a14:imgEffect>
                          <a14:brightnessContrast bright="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tile tx="0" ty="0" sx="20000" sy="20000" flip="xy" algn="tl"/>
            </a:blipFill>
            <a:ln>
              <a:noFill/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>
              <a:bevelT w="12700" h="63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20" name="Рисунок 19">
            <a:extLst>
              <a:ext uri="{FF2B5EF4-FFF2-40B4-BE49-F238E27FC236}">
                <a16:creationId xmlns:a16="http://schemas.microsoft.com/office/drawing/2014/main" xmlns="" id="{8BC2FA13-02E5-4A0C-BA55-439D723E00C8}"/>
              </a:ext>
            </a:extLst>
          </p:cNvPr>
          <p:cNvSpPr>
            <a:spLocks noGrp="1"/>
          </p:cNvSpPr>
          <p:nvPr userDrawn="1">
            <p:ph type="pic" sz="quarter" idx="12" hasCustomPrompt="1"/>
          </p:nvPr>
        </p:nvSpPr>
        <p:spPr>
          <a:xfrm rot="182524">
            <a:off x="9041958" y="3196542"/>
            <a:ext cx="2118605" cy="223011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vert="horz" lIns="180000" tIns="0" rIns="180000" bIns="0" rtlCol="0" anchor="ctr">
            <a:noAutofit/>
          </a:bodyPr>
          <a:lstStyle>
            <a:lvl1pPr marL="0" indent="0" algn="ctr">
              <a:buNone/>
              <a:defRPr lang="en-ZA" sz="1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3525" lvl="0" indent="-263525" algn="ctr" rtl="0"/>
            <a:r>
              <a:rPr lang="ru-RU" noProof="0"/>
              <a:t>Вставьте или перетащите свое фото</a:t>
            </a:r>
          </a:p>
        </p:txBody>
      </p:sp>
    </p:spTree>
    <p:extLst>
      <p:ext uri="{BB962C8B-B14F-4D97-AF65-F5344CB8AC3E}">
        <p14:creationId xmlns:p14="http://schemas.microsoft.com/office/powerpoint/2010/main" xmlns="" val="80426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Рисунок 20">
            <a:extLst>
              <a:ext uri="{FF2B5EF4-FFF2-40B4-BE49-F238E27FC236}">
                <a16:creationId xmlns:a16="http://schemas.microsoft.com/office/drawing/2014/main" xmlns="" id="{9A70B137-2503-4803-9F56-620A586FA49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0655455" cy="6858000"/>
          </a:xfrm>
          <a:custGeom>
            <a:avLst/>
            <a:gdLst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8025968 w 10655455"/>
              <a:gd name="connsiteY74" fmla="*/ 753840 h 6858000"/>
              <a:gd name="connsiteX75" fmla="*/ 8216053 w 10655455"/>
              <a:gd name="connsiteY75" fmla="*/ 865869 h 6858000"/>
              <a:gd name="connsiteX76" fmla="*/ 8837177 w 10655455"/>
              <a:gd name="connsiteY76" fmla="*/ 1935484 h 6858000"/>
              <a:gd name="connsiteX77" fmla="*/ 8837177 w 10655455"/>
              <a:gd name="connsiteY77" fmla="*/ 2154207 h 6858000"/>
              <a:gd name="connsiteX78" fmla="*/ 8216053 w 10655455"/>
              <a:gd name="connsiteY78" fmla="*/ 3223823 h 6858000"/>
              <a:gd name="connsiteX79" fmla="*/ 8025968 w 10655455"/>
              <a:gd name="connsiteY79" fmla="*/ 3335852 h 6858000"/>
              <a:gd name="connsiteX80" fmla="*/ 6786399 w 10655455"/>
              <a:gd name="connsiteY80" fmla="*/ 3335852 h 6858000"/>
              <a:gd name="connsiteX81" fmla="*/ 6593637 w 10655455"/>
              <a:gd name="connsiteY81" fmla="*/ 3223823 h 6858000"/>
              <a:gd name="connsiteX82" fmla="*/ 5975192 w 10655455"/>
              <a:gd name="connsiteY82" fmla="*/ 2154207 h 6858000"/>
              <a:gd name="connsiteX83" fmla="*/ 5975192 w 10655455"/>
              <a:gd name="connsiteY83" fmla="*/ 1935484 h 6858000"/>
              <a:gd name="connsiteX84" fmla="*/ 6593637 w 10655455"/>
              <a:gd name="connsiteY84" fmla="*/ 865869 h 6858000"/>
              <a:gd name="connsiteX85" fmla="*/ 6786399 w 10655455"/>
              <a:gd name="connsiteY85" fmla="*/ 753840 h 6858000"/>
              <a:gd name="connsiteX86" fmla="*/ 0 w 10655455"/>
              <a:gd name="connsiteY86" fmla="*/ 0 h 6858000"/>
              <a:gd name="connsiteX87" fmla="*/ 6966294 w 10655455"/>
              <a:gd name="connsiteY87" fmla="*/ 0 h 6858000"/>
              <a:gd name="connsiteX88" fmla="*/ 6852387 w 10655455"/>
              <a:gd name="connsiteY88" fmla="*/ 196155 h 6858000"/>
              <a:gd name="connsiteX89" fmla="*/ 6043321 w 10655455"/>
              <a:gd name="connsiteY89" fmla="*/ 1589421 h 6858000"/>
              <a:gd name="connsiteX90" fmla="*/ 5423265 w 10655455"/>
              <a:gd name="connsiteY90" fmla="*/ 1954861 h 6858000"/>
              <a:gd name="connsiteX91" fmla="*/ 1379802 w 10655455"/>
              <a:gd name="connsiteY91" fmla="*/ 1954861 h 6858000"/>
              <a:gd name="connsiteX92" fmla="*/ 751013 w 10655455"/>
              <a:gd name="connsiteY92" fmla="*/ 1589421 h 6858000"/>
              <a:gd name="connsiteX93" fmla="*/ 1951 w 10655455"/>
              <a:gd name="connsiteY93" fmla="*/ 293901 h 6858000"/>
              <a:gd name="connsiteX94" fmla="*/ 0 w 10655455"/>
              <a:gd name="connsiteY94" fmla="*/ 29052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10655455" h="6858000">
                <a:moveTo>
                  <a:pt x="8526285" y="6283111"/>
                </a:moveTo>
                <a:cubicBezTo>
                  <a:pt x="8526285" y="6283111"/>
                  <a:pt x="8526285" y="6283111"/>
                  <a:pt x="10157124" y="6283111"/>
                </a:cubicBezTo>
                <a:cubicBezTo>
                  <a:pt x="10259271" y="6283111"/>
                  <a:pt x="10357896" y="6339261"/>
                  <a:pt x="10407209" y="6430504"/>
                </a:cubicBezTo>
                <a:cubicBezTo>
                  <a:pt x="10407209" y="6430504"/>
                  <a:pt x="10407209" y="6430504"/>
                  <a:pt x="10606716" y="6774068"/>
                </a:cubicBezTo>
                <a:lnTo>
                  <a:pt x="10655455" y="6858000"/>
                </a:lnTo>
                <a:lnTo>
                  <a:pt x="8025501" y="6858000"/>
                </a:lnTo>
                <a:lnTo>
                  <a:pt x="8129453" y="6678214"/>
                </a:lnTo>
                <a:cubicBezTo>
                  <a:pt x="8174148" y="6600912"/>
                  <a:pt x="8221824" y="6518457"/>
                  <a:pt x="8272677" y="6430504"/>
                </a:cubicBezTo>
                <a:cubicBezTo>
                  <a:pt x="8325512" y="6339261"/>
                  <a:pt x="8420615" y="6283111"/>
                  <a:pt x="8526285" y="6283111"/>
                </a:cubicBezTo>
                <a:close/>
                <a:moveTo>
                  <a:pt x="8508611" y="4776272"/>
                </a:moveTo>
                <a:cubicBezTo>
                  <a:pt x="8508611" y="4776272"/>
                  <a:pt x="8508611" y="4776272"/>
                  <a:pt x="9153763" y="4776272"/>
                </a:cubicBezTo>
                <a:cubicBezTo>
                  <a:pt x="9194173" y="4776272"/>
                  <a:pt x="9233188" y="4798484"/>
                  <a:pt x="9252696" y="4834580"/>
                </a:cubicBezTo>
                <a:cubicBezTo>
                  <a:pt x="9252696" y="4834580"/>
                  <a:pt x="9252696" y="4834580"/>
                  <a:pt x="9575969" y="5391278"/>
                </a:cubicBezTo>
                <a:cubicBezTo>
                  <a:pt x="9596871" y="5425985"/>
                  <a:pt x="9596871" y="5470409"/>
                  <a:pt x="9575969" y="5505116"/>
                </a:cubicBezTo>
                <a:cubicBezTo>
                  <a:pt x="9575969" y="5505116"/>
                  <a:pt x="9575969" y="5505116"/>
                  <a:pt x="9252696" y="6061815"/>
                </a:cubicBezTo>
                <a:cubicBezTo>
                  <a:pt x="9233188" y="6097909"/>
                  <a:pt x="9194173" y="6120122"/>
                  <a:pt x="9153763" y="6120122"/>
                </a:cubicBezTo>
                <a:cubicBezTo>
                  <a:pt x="9153763" y="6120122"/>
                  <a:pt x="9153763" y="6120122"/>
                  <a:pt x="8508611" y="6120122"/>
                </a:cubicBezTo>
                <a:cubicBezTo>
                  <a:pt x="8466808" y="6120122"/>
                  <a:pt x="8429186" y="6097909"/>
                  <a:pt x="8408284" y="6061815"/>
                </a:cubicBezTo>
                <a:cubicBezTo>
                  <a:pt x="8408284" y="6061815"/>
                  <a:pt x="8408284" y="6061815"/>
                  <a:pt x="8086404" y="5505116"/>
                </a:cubicBezTo>
                <a:cubicBezTo>
                  <a:pt x="8065503" y="5470409"/>
                  <a:pt x="8065503" y="5425985"/>
                  <a:pt x="8086404" y="5391278"/>
                </a:cubicBezTo>
                <a:cubicBezTo>
                  <a:pt x="8086404" y="5391278"/>
                  <a:pt x="8086404" y="5391278"/>
                  <a:pt x="8408284" y="4834580"/>
                </a:cubicBezTo>
                <a:cubicBezTo>
                  <a:pt x="8429186" y="4798484"/>
                  <a:pt x="8466808" y="4776272"/>
                  <a:pt x="8508611" y="4776272"/>
                </a:cubicBezTo>
                <a:close/>
                <a:moveTo>
                  <a:pt x="8438383" y="4182594"/>
                </a:moveTo>
                <a:cubicBezTo>
                  <a:pt x="8438383" y="4182594"/>
                  <a:pt x="8438383" y="4182594"/>
                  <a:pt x="8671249" y="4182594"/>
                </a:cubicBezTo>
                <a:cubicBezTo>
                  <a:pt x="8685834" y="4182594"/>
                  <a:pt x="8699916" y="4190612"/>
                  <a:pt x="8706958" y="4203640"/>
                </a:cubicBezTo>
                <a:cubicBezTo>
                  <a:pt x="8706958" y="4203640"/>
                  <a:pt x="8706958" y="4203640"/>
                  <a:pt x="8823642" y="4404579"/>
                </a:cubicBezTo>
                <a:cubicBezTo>
                  <a:pt x="8831187" y="4417106"/>
                  <a:pt x="8831187" y="4433141"/>
                  <a:pt x="8823642" y="4445668"/>
                </a:cubicBezTo>
                <a:cubicBezTo>
                  <a:pt x="8823642" y="4445668"/>
                  <a:pt x="8823642" y="4445668"/>
                  <a:pt x="8706958" y="4646606"/>
                </a:cubicBezTo>
                <a:cubicBezTo>
                  <a:pt x="8699916" y="4659635"/>
                  <a:pt x="8685834" y="4667652"/>
                  <a:pt x="8671249" y="4667652"/>
                </a:cubicBezTo>
                <a:cubicBezTo>
                  <a:pt x="8671249" y="4667652"/>
                  <a:pt x="8671249" y="4667652"/>
                  <a:pt x="8438383" y="4667652"/>
                </a:cubicBezTo>
                <a:cubicBezTo>
                  <a:pt x="8423295" y="4667652"/>
                  <a:pt x="8409715" y="4659635"/>
                  <a:pt x="8402170" y="4646606"/>
                </a:cubicBezTo>
                <a:cubicBezTo>
                  <a:pt x="8402170" y="4646606"/>
                  <a:pt x="8402170" y="4646606"/>
                  <a:pt x="8285989" y="4445668"/>
                </a:cubicBezTo>
                <a:cubicBezTo>
                  <a:pt x="8278445" y="4433141"/>
                  <a:pt x="8278445" y="4417106"/>
                  <a:pt x="8285989" y="4404579"/>
                </a:cubicBezTo>
                <a:cubicBezTo>
                  <a:pt x="8285989" y="4404579"/>
                  <a:pt x="8285989" y="4404579"/>
                  <a:pt x="8402170" y="4203640"/>
                </a:cubicBezTo>
                <a:cubicBezTo>
                  <a:pt x="8409715" y="4190612"/>
                  <a:pt x="8423295" y="4182594"/>
                  <a:pt x="8438383" y="4182594"/>
                </a:cubicBezTo>
                <a:close/>
                <a:moveTo>
                  <a:pt x="7678681" y="3459104"/>
                </a:moveTo>
                <a:cubicBezTo>
                  <a:pt x="7678681" y="3459104"/>
                  <a:pt x="7678681" y="3459104"/>
                  <a:pt x="8119685" y="3459104"/>
                </a:cubicBezTo>
                <a:cubicBezTo>
                  <a:pt x="8147308" y="3459104"/>
                  <a:pt x="8173978" y="3474287"/>
                  <a:pt x="8187313" y="3498961"/>
                </a:cubicBezTo>
                <a:cubicBezTo>
                  <a:pt x="8187313" y="3498961"/>
                  <a:pt x="8187313" y="3498961"/>
                  <a:pt x="8408292" y="3879501"/>
                </a:cubicBezTo>
                <a:cubicBezTo>
                  <a:pt x="8422579" y="3903225"/>
                  <a:pt x="8422579" y="3933593"/>
                  <a:pt x="8408292" y="3957318"/>
                </a:cubicBezTo>
                <a:cubicBezTo>
                  <a:pt x="8408292" y="3957318"/>
                  <a:pt x="8408292" y="3957318"/>
                  <a:pt x="8187313" y="4337857"/>
                </a:cubicBezTo>
                <a:cubicBezTo>
                  <a:pt x="8173978" y="4362531"/>
                  <a:pt x="8147308" y="4377714"/>
                  <a:pt x="8119685" y="4377714"/>
                </a:cubicBezTo>
                <a:cubicBezTo>
                  <a:pt x="8119685" y="4377714"/>
                  <a:pt x="8119685" y="4377714"/>
                  <a:pt x="7678681" y="4377714"/>
                </a:cubicBezTo>
                <a:cubicBezTo>
                  <a:pt x="7650106" y="4377714"/>
                  <a:pt x="7624388" y="4362531"/>
                  <a:pt x="7610101" y="4337857"/>
                </a:cubicBezTo>
                <a:cubicBezTo>
                  <a:pt x="7610101" y="4337857"/>
                  <a:pt x="7610101" y="4337857"/>
                  <a:pt x="7390076" y="3957318"/>
                </a:cubicBezTo>
                <a:cubicBezTo>
                  <a:pt x="7375787" y="3933593"/>
                  <a:pt x="7375787" y="3903225"/>
                  <a:pt x="7390076" y="3879501"/>
                </a:cubicBezTo>
                <a:cubicBezTo>
                  <a:pt x="7390076" y="3879501"/>
                  <a:pt x="7390076" y="3879501"/>
                  <a:pt x="7610101" y="3498961"/>
                </a:cubicBezTo>
                <a:cubicBezTo>
                  <a:pt x="7624388" y="3474287"/>
                  <a:pt x="7650106" y="3459104"/>
                  <a:pt x="7678681" y="3459104"/>
                </a:cubicBezTo>
                <a:close/>
                <a:moveTo>
                  <a:pt x="9108816" y="2082751"/>
                </a:moveTo>
                <a:cubicBezTo>
                  <a:pt x="9108816" y="2082751"/>
                  <a:pt x="9108816" y="2082751"/>
                  <a:pt x="9876937" y="2082751"/>
                </a:cubicBezTo>
                <a:cubicBezTo>
                  <a:pt x="9925048" y="2082751"/>
                  <a:pt x="9971500" y="2109197"/>
                  <a:pt x="9994727" y="2152172"/>
                </a:cubicBezTo>
                <a:cubicBezTo>
                  <a:pt x="9994727" y="2152172"/>
                  <a:pt x="9994727" y="2152172"/>
                  <a:pt x="10379617" y="2814978"/>
                </a:cubicBezTo>
                <a:cubicBezTo>
                  <a:pt x="10404502" y="2856301"/>
                  <a:pt x="10404502" y="2909193"/>
                  <a:pt x="10379617" y="2950515"/>
                </a:cubicBezTo>
                <a:cubicBezTo>
                  <a:pt x="10379617" y="2950515"/>
                  <a:pt x="10379617" y="2950515"/>
                  <a:pt x="9994727" y="3613321"/>
                </a:cubicBezTo>
                <a:cubicBezTo>
                  <a:pt x="9971500" y="3656296"/>
                  <a:pt x="9925048" y="3682742"/>
                  <a:pt x="9876937" y="3682742"/>
                </a:cubicBezTo>
                <a:cubicBezTo>
                  <a:pt x="9876937" y="3682742"/>
                  <a:pt x="9876937" y="3682742"/>
                  <a:pt x="9108816" y="3682742"/>
                </a:cubicBezTo>
                <a:cubicBezTo>
                  <a:pt x="9059045" y="3682742"/>
                  <a:pt x="9014252" y="3656296"/>
                  <a:pt x="8989367" y="3613321"/>
                </a:cubicBezTo>
                <a:cubicBezTo>
                  <a:pt x="8989367" y="3613321"/>
                  <a:pt x="8989367" y="3613321"/>
                  <a:pt x="8606137" y="2950515"/>
                </a:cubicBezTo>
                <a:cubicBezTo>
                  <a:pt x="8581251" y="2909193"/>
                  <a:pt x="8581251" y="2856301"/>
                  <a:pt x="8606137" y="2814978"/>
                </a:cubicBezTo>
                <a:cubicBezTo>
                  <a:pt x="8606137" y="2814978"/>
                  <a:pt x="8606137" y="2814978"/>
                  <a:pt x="8989367" y="2152172"/>
                </a:cubicBezTo>
                <a:cubicBezTo>
                  <a:pt x="9014252" y="2109197"/>
                  <a:pt x="9059045" y="2082751"/>
                  <a:pt x="9108816" y="2082751"/>
                </a:cubicBezTo>
                <a:close/>
                <a:moveTo>
                  <a:pt x="1321854" y="2071857"/>
                </a:moveTo>
                <a:cubicBezTo>
                  <a:pt x="1321854" y="2071857"/>
                  <a:pt x="1321854" y="2071857"/>
                  <a:pt x="5365317" y="2071857"/>
                </a:cubicBezTo>
                <a:cubicBezTo>
                  <a:pt x="5618580" y="2071857"/>
                  <a:pt x="5863108" y="2211072"/>
                  <a:pt x="5985373" y="2437296"/>
                </a:cubicBezTo>
                <a:cubicBezTo>
                  <a:pt x="5985373" y="2437296"/>
                  <a:pt x="5985373" y="2437296"/>
                  <a:pt x="8011470" y="5926372"/>
                </a:cubicBezTo>
                <a:cubicBezTo>
                  <a:pt x="8142468" y="6143896"/>
                  <a:pt x="8142468" y="6422327"/>
                  <a:pt x="8011470" y="6639850"/>
                </a:cubicBezTo>
                <a:cubicBezTo>
                  <a:pt x="8011470" y="6639850"/>
                  <a:pt x="8011470" y="6639850"/>
                  <a:pt x="7904625" y="6823844"/>
                </a:cubicBezTo>
                <a:lnTo>
                  <a:pt x="7884791" y="6858000"/>
                </a:lnTo>
                <a:lnTo>
                  <a:pt x="0" y="6858000"/>
                </a:lnTo>
                <a:lnTo>
                  <a:pt x="0" y="3635967"/>
                </a:lnTo>
                <a:lnTo>
                  <a:pt x="27177" y="3588964"/>
                </a:lnTo>
                <a:cubicBezTo>
                  <a:pt x="220245" y="3255048"/>
                  <a:pt x="440895" y="2873431"/>
                  <a:pt x="693065" y="2437296"/>
                </a:cubicBezTo>
                <a:cubicBezTo>
                  <a:pt x="824063" y="2211072"/>
                  <a:pt x="1059859" y="2071857"/>
                  <a:pt x="1321854" y="2071857"/>
                </a:cubicBezTo>
                <a:close/>
                <a:moveTo>
                  <a:pt x="6786399" y="753840"/>
                </a:moveTo>
                <a:cubicBezTo>
                  <a:pt x="6786399" y="753840"/>
                  <a:pt x="6786399" y="753840"/>
                  <a:pt x="8025968" y="753840"/>
                </a:cubicBezTo>
                <a:cubicBezTo>
                  <a:pt x="8103608" y="753840"/>
                  <a:pt x="8178571" y="796518"/>
                  <a:pt x="8216053" y="865869"/>
                </a:cubicBezTo>
                <a:cubicBezTo>
                  <a:pt x="8216053" y="865869"/>
                  <a:pt x="8216053" y="865869"/>
                  <a:pt x="8837177" y="1935484"/>
                </a:cubicBezTo>
                <a:cubicBezTo>
                  <a:pt x="8877335" y="2002169"/>
                  <a:pt x="8877335" y="2087523"/>
                  <a:pt x="8837177" y="2154207"/>
                </a:cubicBezTo>
                <a:cubicBezTo>
                  <a:pt x="8837177" y="2154207"/>
                  <a:pt x="8837177" y="2154207"/>
                  <a:pt x="8216053" y="3223823"/>
                </a:cubicBezTo>
                <a:cubicBezTo>
                  <a:pt x="8178571" y="3293174"/>
                  <a:pt x="8103608" y="3335852"/>
                  <a:pt x="8025968" y="3335852"/>
                </a:cubicBezTo>
                <a:cubicBezTo>
                  <a:pt x="8025968" y="3335852"/>
                  <a:pt x="8025968" y="3335852"/>
                  <a:pt x="6786399" y="3335852"/>
                </a:cubicBezTo>
                <a:cubicBezTo>
                  <a:pt x="6706082" y="3335852"/>
                  <a:pt x="6633796" y="3293174"/>
                  <a:pt x="6593637" y="3223823"/>
                </a:cubicBezTo>
                <a:cubicBezTo>
                  <a:pt x="6593637" y="3223823"/>
                  <a:pt x="6593637" y="3223823"/>
                  <a:pt x="5975192" y="2154207"/>
                </a:cubicBezTo>
                <a:cubicBezTo>
                  <a:pt x="5935033" y="2087523"/>
                  <a:pt x="5935033" y="2002169"/>
                  <a:pt x="5975192" y="1935484"/>
                </a:cubicBezTo>
                <a:cubicBezTo>
                  <a:pt x="5975192" y="1935484"/>
                  <a:pt x="5975192" y="1935484"/>
                  <a:pt x="6593637" y="865869"/>
                </a:cubicBezTo>
                <a:cubicBezTo>
                  <a:pt x="6633796" y="796518"/>
                  <a:pt x="6706082" y="753840"/>
                  <a:pt x="6786399" y="753840"/>
                </a:cubicBezTo>
                <a:close/>
                <a:moveTo>
                  <a:pt x="0" y="0"/>
                </a:moveTo>
                <a:lnTo>
                  <a:pt x="6966294" y="0"/>
                </a:lnTo>
                <a:lnTo>
                  <a:pt x="6852387" y="196155"/>
                </a:lnTo>
                <a:cubicBezTo>
                  <a:pt x="6627011" y="584267"/>
                  <a:pt x="6359899" y="1044253"/>
                  <a:pt x="6043321" y="1589421"/>
                </a:cubicBezTo>
                <a:cubicBezTo>
                  <a:pt x="5921057" y="1815646"/>
                  <a:pt x="5676528" y="1954861"/>
                  <a:pt x="5423265" y="1954861"/>
                </a:cubicBezTo>
                <a:cubicBezTo>
                  <a:pt x="5423265" y="1954861"/>
                  <a:pt x="5423265" y="1954861"/>
                  <a:pt x="1379802" y="1954861"/>
                </a:cubicBezTo>
                <a:cubicBezTo>
                  <a:pt x="1117807" y="1954861"/>
                  <a:pt x="882012" y="1815646"/>
                  <a:pt x="751013" y="1589421"/>
                </a:cubicBezTo>
                <a:cubicBezTo>
                  <a:pt x="751013" y="1589421"/>
                  <a:pt x="751013" y="1589421"/>
                  <a:pt x="1951" y="293901"/>
                </a:cubicBezTo>
                <a:lnTo>
                  <a:pt x="0" y="29052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2160000" rtlCol="0" anchor="t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фото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48293" y="3271757"/>
            <a:ext cx="4459766" cy="3146839"/>
          </a:xfrm>
          <a:prstGeom prst="roundRect">
            <a:avLst>
              <a:gd name="adj" fmla="val 2139"/>
            </a:avLst>
          </a:prstGeom>
          <a:gradFill>
            <a:gsLst>
              <a:gs pos="100000">
                <a:schemeClr val="tx1">
                  <a:lumMod val="95000"/>
                  <a:lumOff val="5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  <a:lin ang="10800000" scaled="0"/>
          </a:gradFill>
          <a:ln>
            <a:solidFill>
              <a:schemeClr val="bg1">
                <a:lumMod val="50000"/>
              </a:schemeClr>
            </a:solidFill>
          </a:ln>
        </p:spPr>
        <p:txBody>
          <a:bodyPr lIns="180000" tIns="288000" rIns="180000" bIns="180000" rtlCol="0" anchor="t"/>
          <a:lstStyle>
            <a:lvl1pPr algn="l">
              <a:lnSpc>
                <a:spcPts val="4000"/>
              </a:lnSpc>
              <a:defRPr sz="3800" b="1" spc="-3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название презентации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0300" y="5250494"/>
            <a:ext cx="4000500" cy="997905"/>
          </a:xfrm>
          <a:noFill/>
        </p:spPr>
        <p:txBody>
          <a:bodyPr lIns="0" tIns="0" rIns="0" bIns="0" rtlCol="0"/>
          <a:lstStyle>
            <a:lvl1pPr marL="0" indent="0" algn="l">
              <a:buNone/>
              <a:defRPr sz="21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1334038435"/>
      </p:ext>
    </p:extLst>
  </p:cSld>
  <p:clrMapOvr>
    <a:masterClrMapping/>
  </p:clrMapOvr>
  <p:transition spd="med" advClick="0" advTm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title"/>
          </p:nvPr>
        </p:nvSpPr>
        <p:spPr>
          <a:xfrm>
            <a:off x="838080" y="902971"/>
            <a:ext cx="10515360" cy="249299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157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Слайд с благодарност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/>
            </a:extLst>
          </p:cNvPr>
          <p:cNvSpPr/>
          <p:nvPr userDrawn="1"/>
        </p:nvSpPr>
        <p:spPr>
          <a:xfrm>
            <a:off x="0" y="4837113"/>
            <a:ext cx="12192000" cy="202565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pSp>
        <p:nvGrpSpPr>
          <p:cNvPr id="3" name="Группа 28"/>
          <p:cNvGrpSpPr>
            <a:grpSpLocks/>
          </p:cNvGrpSpPr>
          <p:nvPr userDrawn="1"/>
        </p:nvGrpSpPr>
        <p:grpSpPr bwMode="auto">
          <a:xfrm rot="-304233">
            <a:off x="5213350" y="1125538"/>
            <a:ext cx="3473450" cy="4337050"/>
            <a:chOff x="4636201" y="-1745975"/>
            <a:chExt cx="3474160" cy="4337342"/>
          </a:xfrm>
        </p:grpSpPr>
        <p:sp>
          <p:nvSpPr>
            <p:cNvPr id="12" name="Параллелограмм 14">
              <a:extLst>
                <a:ext uri="{FF2B5EF4-FFF2-40B4-BE49-F238E27FC236}"/>
              </a:extLst>
            </p:cNvPr>
            <p:cNvSpPr/>
            <p:nvPr userDrawn="1"/>
          </p:nvSpPr>
          <p:spPr>
            <a:xfrm rot="5400000">
              <a:off x="4813604" y="-705389"/>
              <a:ext cx="3220061" cy="3373452"/>
            </a:xfrm>
            <a:prstGeom prst="parallelogram">
              <a:avLst>
                <a:gd name="adj" fmla="val 12608"/>
              </a:avLst>
            </a:prstGeom>
            <a:gradFill>
              <a:gsLst>
                <a:gs pos="1100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>
              <a:softEdge rad="317500"/>
            </a:effectLst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3" name="Прямоугольник: скругленные углы 15">
              <a:extLst>
                <a:ext uri="{FF2B5EF4-FFF2-40B4-BE49-F238E27FC236}"/>
              </a:extLst>
            </p:cNvPr>
            <p:cNvSpPr/>
            <p:nvPr userDrawn="1"/>
          </p:nvSpPr>
          <p:spPr>
            <a:xfrm>
              <a:off x="4636201" y="-1745975"/>
              <a:ext cx="3220061" cy="3910358"/>
            </a:xfrm>
            <a:prstGeom prst="roundRect">
              <a:avLst>
                <a:gd name="adj" fmla="val 454"/>
              </a:avLst>
            </a:prstGeom>
            <a:blipFill dpi="0" rotWithShape="1">
              <a:blip r:embed="rId2" cstate="screen">
                <a:extLst>
                  <a:ext uri="{BEBA8EAE-BF5A-486C-A8C5-ECC9F3942E4B}"/>
                  <a:ext uri="{28A0092B-C50C-407E-A947-70E740481C1C}"/>
                </a:extLst>
              </a:blip>
              <a:srcRect/>
              <a:tile tx="0" ty="0" sx="20000" sy="20000" flip="xy" algn="tl"/>
            </a:blipFill>
            <a:ln>
              <a:noFill/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>
              <a:bevelT w="12700" h="63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grpSp>
        <p:nvGrpSpPr>
          <p:cNvPr id="4" name="Группа 31"/>
          <p:cNvGrpSpPr>
            <a:grpSpLocks/>
          </p:cNvGrpSpPr>
          <p:nvPr userDrawn="1"/>
        </p:nvGrpSpPr>
        <p:grpSpPr bwMode="auto">
          <a:xfrm>
            <a:off x="8294688" y="401638"/>
            <a:ext cx="2846387" cy="3554412"/>
            <a:chOff x="12781483" y="-1318991"/>
            <a:chExt cx="3132150" cy="3910359"/>
          </a:xfrm>
        </p:grpSpPr>
        <p:sp>
          <p:nvSpPr>
            <p:cNvPr id="15" name="Параллелограмм 25">
              <a:extLst>
                <a:ext uri="{FF2B5EF4-FFF2-40B4-BE49-F238E27FC236}"/>
              </a:extLst>
            </p:cNvPr>
            <p:cNvSpPr/>
            <p:nvPr userDrawn="1"/>
          </p:nvSpPr>
          <p:spPr>
            <a:xfrm rot="5400000">
              <a:off x="12941422" y="-380844"/>
              <a:ext cx="2903066" cy="3041357"/>
            </a:xfrm>
            <a:prstGeom prst="parallelogram">
              <a:avLst>
                <a:gd name="adj" fmla="val 12608"/>
              </a:avLst>
            </a:prstGeom>
            <a:gradFill>
              <a:gsLst>
                <a:gs pos="1100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>
              <a:softEdge rad="317500"/>
            </a:effectLst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6" name="Прямоугольник: скругленные углы 26">
              <a:extLst>
                <a:ext uri="{FF2B5EF4-FFF2-40B4-BE49-F238E27FC236}"/>
              </a:extLst>
            </p:cNvPr>
            <p:cNvSpPr/>
            <p:nvPr userDrawn="1"/>
          </p:nvSpPr>
          <p:spPr>
            <a:xfrm>
              <a:off x="12781483" y="-1318991"/>
              <a:ext cx="2903066" cy="3525408"/>
            </a:xfrm>
            <a:prstGeom prst="roundRect">
              <a:avLst>
                <a:gd name="adj" fmla="val 454"/>
              </a:avLst>
            </a:prstGeom>
            <a:blipFill dpi="0" rotWithShape="1">
              <a:blip r:embed="rId2" cstate="screen">
                <a:extLst>
                  <a:ext uri="{BEBA8EAE-BF5A-486C-A8C5-ECC9F3942E4B}"/>
                  <a:ext uri="{28A0092B-C50C-407E-A947-70E740481C1C}"/>
                </a:extLst>
              </a:blip>
              <a:srcRect/>
              <a:tile tx="0" ty="0" sx="20000" sy="20000" flip="xy" algn="tl"/>
            </a:blipFill>
            <a:ln>
              <a:noFill/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>
              <a:bevelT w="12700" h="63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grpSp>
        <p:nvGrpSpPr>
          <p:cNvPr id="5" name="Группа 32"/>
          <p:cNvGrpSpPr>
            <a:grpSpLocks/>
          </p:cNvGrpSpPr>
          <p:nvPr userDrawn="1"/>
        </p:nvGrpSpPr>
        <p:grpSpPr bwMode="auto">
          <a:xfrm rot="182524">
            <a:off x="8626475" y="3009900"/>
            <a:ext cx="2698750" cy="3419475"/>
            <a:chOff x="8372395" y="-1103087"/>
            <a:chExt cx="2969520" cy="3760355"/>
          </a:xfrm>
        </p:grpSpPr>
        <p:sp>
          <p:nvSpPr>
            <p:cNvPr id="19" name="Параллелограмм 22">
              <a:extLst>
                <a:ext uri="{FF2B5EF4-FFF2-40B4-BE49-F238E27FC236}"/>
              </a:extLst>
            </p:cNvPr>
            <p:cNvSpPr/>
            <p:nvPr userDrawn="1"/>
          </p:nvSpPr>
          <p:spPr>
            <a:xfrm rot="16200000" flipH="1">
              <a:off x="8437722" y="-150836"/>
              <a:ext cx="2742777" cy="2873432"/>
            </a:xfrm>
            <a:prstGeom prst="parallelogram">
              <a:avLst>
                <a:gd name="adj" fmla="val 12608"/>
              </a:avLst>
            </a:prstGeom>
            <a:gradFill>
              <a:gsLst>
                <a:gs pos="1100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>
              <a:softEdge rad="317500"/>
            </a:effectLst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1" name="Прямоугольник: скругленные углы 23">
              <a:extLst>
                <a:ext uri="{FF2B5EF4-FFF2-40B4-BE49-F238E27FC236}"/>
              </a:extLst>
            </p:cNvPr>
            <p:cNvSpPr/>
            <p:nvPr userDrawn="1"/>
          </p:nvSpPr>
          <p:spPr>
            <a:xfrm>
              <a:off x="8599138" y="-1103087"/>
              <a:ext cx="2742777" cy="3330757"/>
            </a:xfrm>
            <a:prstGeom prst="roundRect">
              <a:avLst>
                <a:gd name="adj" fmla="val 454"/>
              </a:avLst>
            </a:prstGeom>
            <a:blipFill dpi="0" rotWithShape="1">
              <a:blip r:embed="rId2" cstate="screen">
                <a:extLst>
                  <a:ext uri="{BEBA8EAE-BF5A-486C-A8C5-ECC9F3942E4B}"/>
                  <a:ext uri="{28A0092B-C50C-407E-A947-70E740481C1C}"/>
                </a:extLst>
              </a:blip>
              <a:srcRect/>
              <a:tile tx="0" ty="0" sx="20000" sy="20000" flip="xy" algn="tl"/>
            </a:blipFill>
            <a:ln>
              <a:noFill/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>
              <a:bevelT w="12700" h="63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10" name="Рисунок 9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1999" cy="4837454"/>
          </a:xfrm>
          <a:solidFill>
            <a:schemeClr val="bg1">
              <a:lumMod val="95000"/>
            </a:schemeClr>
          </a:solidFill>
        </p:spPr>
        <p:txBody>
          <a:bodyPr lIns="360000" tIns="360000" rtlCol="0">
            <a:noAutofit/>
          </a:bodyPr>
          <a:lstStyle>
            <a:lvl1pPr marL="0" indent="0" algn="l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7704" y="5211721"/>
            <a:ext cx="2845036" cy="1128778"/>
          </a:xfrm>
        </p:spPr>
        <p:txBody>
          <a:bodyPr rtlCol="0" anchor="b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18" name="Рисунок 17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11"/>
          </p:nvPr>
        </p:nvSpPr>
        <p:spPr>
          <a:xfrm rot="21295767">
            <a:off x="5415274" y="1374875"/>
            <a:ext cx="2736000" cy="288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rtlCol="0" anchor="ctr">
            <a:noAutofit/>
          </a:bodyPr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22" name="Рисунок 21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81972" y="577143"/>
            <a:ext cx="2242416" cy="2360438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rtlCol="0" anchor="ctr">
            <a:noAutofit/>
          </a:bodyPr>
          <a:lstStyle>
            <a:lvl1pPr marL="0" indent="0" algn="ctr">
              <a:buNone/>
              <a:defRPr lang="en-ZA" sz="1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20" name="Рисунок 19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12"/>
          </p:nvPr>
        </p:nvSpPr>
        <p:spPr>
          <a:xfrm rot="182524">
            <a:off x="9041958" y="3196542"/>
            <a:ext cx="2118605" cy="223011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rtlCol="0" anchor="ctr">
            <a:noAutofit/>
          </a:bodyPr>
          <a:lstStyle>
            <a:lvl1pPr marL="0" indent="0" algn="ctr">
              <a:buNone/>
              <a:defRPr lang="en-ZA" sz="1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25" name="Имя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74927" y="5628065"/>
            <a:ext cx="2965461" cy="252000"/>
          </a:xfrm>
        </p:spPr>
        <p:txBody>
          <a:bodyPr rtlCol="0" anchor="ctr"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28" name="Эл. почта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74927" y="6033525"/>
            <a:ext cx="2965461" cy="252000"/>
          </a:xfrm>
        </p:spPr>
        <p:txBody>
          <a:bodyPr rtlCol="0" anchor="ctr"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-разделитель 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исунок 10">
            <a:extLst>
              <a:ext uri="{FF2B5EF4-FFF2-40B4-BE49-F238E27FC236}">
                <a16:creationId xmlns:a16="http://schemas.microsoft.com/office/drawing/2014/main" xmlns="" id="{7CE129D0-CB7B-444C-AF89-B1CB663E367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418374"/>
            <a:ext cx="8687356" cy="6439627"/>
          </a:xfrm>
          <a:custGeom>
            <a:avLst/>
            <a:gdLst>
              <a:gd name="connsiteX0" fmla="*/ 0 w 8687356"/>
              <a:gd name="connsiteY0" fmla="*/ 5592682 h 6439627"/>
              <a:gd name="connsiteX1" fmla="*/ 186296 w 8687356"/>
              <a:gd name="connsiteY1" fmla="*/ 5593149 h 6439627"/>
              <a:gd name="connsiteX2" fmla="*/ 1348900 w 8687356"/>
              <a:gd name="connsiteY2" fmla="*/ 5596063 h 6439627"/>
              <a:gd name="connsiteX3" fmla="*/ 1800991 w 8687356"/>
              <a:gd name="connsiteY3" fmla="*/ 5851702 h 6439627"/>
              <a:gd name="connsiteX4" fmla="*/ 2106366 w 8687356"/>
              <a:gd name="connsiteY4" fmla="*/ 6380627 h 6439627"/>
              <a:gd name="connsiteX5" fmla="*/ 2140430 w 8687356"/>
              <a:gd name="connsiteY5" fmla="*/ 6439627 h 6439627"/>
              <a:gd name="connsiteX6" fmla="*/ 0 w 8687356"/>
              <a:gd name="connsiteY6" fmla="*/ 6439627 h 6439627"/>
              <a:gd name="connsiteX7" fmla="*/ 693821 w 8687356"/>
              <a:gd name="connsiteY7" fmla="*/ 3646328 h 6439627"/>
              <a:gd name="connsiteX8" fmla="*/ 1586357 w 8687356"/>
              <a:gd name="connsiteY8" fmla="*/ 3648566 h 6439627"/>
              <a:gd name="connsiteX9" fmla="*/ 1724950 w 8687356"/>
              <a:gd name="connsiteY9" fmla="*/ 3726935 h 6439627"/>
              <a:gd name="connsiteX10" fmla="*/ 2172189 w 8687356"/>
              <a:gd name="connsiteY10" fmla="*/ 4501577 h 6439627"/>
              <a:gd name="connsiteX11" fmla="*/ 2171729 w 8687356"/>
              <a:gd name="connsiteY11" fmla="*/ 4662459 h 6439627"/>
              <a:gd name="connsiteX12" fmla="*/ 1726432 w 8687356"/>
              <a:gd name="connsiteY12" fmla="*/ 5434863 h 6439627"/>
              <a:gd name="connsiteX13" fmla="*/ 1589746 w 8687356"/>
              <a:gd name="connsiteY13" fmla="*/ 5513779 h 6439627"/>
              <a:gd name="connsiteX14" fmla="*/ 698177 w 8687356"/>
              <a:gd name="connsiteY14" fmla="*/ 5513215 h 6439627"/>
              <a:gd name="connsiteX15" fmla="*/ 558617 w 8687356"/>
              <a:gd name="connsiteY15" fmla="*/ 5433172 h 6439627"/>
              <a:gd name="connsiteX16" fmla="*/ 111378 w 8687356"/>
              <a:gd name="connsiteY16" fmla="*/ 4658531 h 6439627"/>
              <a:gd name="connsiteX17" fmla="*/ 112805 w 8687356"/>
              <a:gd name="connsiteY17" fmla="*/ 4499321 h 6439627"/>
              <a:gd name="connsiteX18" fmla="*/ 557135 w 8687356"/>
              <a:gd name="connsiteY18" fmla="*/ 3725244 h 6439627"/>
              <a:gd name="connsiteX19" fmla="*/ 693821 w 8687356"/>
              <a:gd name="connsiteY19" fmla="*/ 3646328 h 6439627"/>
              <a:gd name="connsiteX20" fmla="*/ 1975378 w 8687356"/>
              <a:gd name="connsiteY20" fmla="*/ 3263784 h 6439627"/>
              <a:gd name="connsiteX21" fmla="*/ 2292917 w 8687356"/>
              <a:gd name="connsiteY21" fmla="*/ 3264581 h 6439627"/>
              <a:gd name="connsiteX22" fmla="*/ 2342225 w 8687356"/>
              <a:gd name="connsiteY22" fmla="*/ 3292462 h 6439627"/>
              <a:gd name="connsiteX23" fmla="*/ 2501341 w 8687356"/>
              <a:gd name="connsiteY23" fmla="*/ 3568059 h 6439627"/>
              <a:gd name="connsiteX24" fmla="*/ 2501177 w 8687356"/>
              <a:gd name="connsiteY24" fmla="*/ 3625297 h 6439627"/>
              <a:gd name="connsiteX25" fmla="*/ 2342753 w 8687356"/>
              <a:gd name="connsiteY25" fmla="*/ 3900096 h 6439627"/>
              <a:gd name="connsiteX26" fmla="*/ 2294123 w 8687356"/>
              <a:gd name="connsiteY26" fmla="*/ 3928173 h 6439627"/>
              <a:gd name="connsiteX27" fmla="*/ 1976927 w 8687356"/>
              <a:gd name="connsiteY27" fmla="*/ 3927972 h 6439627"/>
              <a:gd name="connsiteX28" fmla="*/ 1927275 w 8687356"/>
              <a:gd name="connsiteY28" fmla="*/ 3899495 h 6439627"/>
              <a:gd name="connsiteX29" fmla="*/ 1768160 w 8687356"/>
              <a:gd name="connsiteY29" fmla="*/ 3623899 h 6439627"/>
              <a:gd name="connsiteX30" fmla="*/ 1768668 w 8687356"/>
              <a:gd name="connsiteY30" fmla="*/ 3567256 h 6439627"/>
              <a:gd name="connsiteX31" fmla="*/ 1926748 w 8687356"/>
              <a:gd name="connsiteY31" fmla="*/ 3291861 h 6439627"/>
              <a:gd name="connsiteX32" fmla="*/ 1975378 w 8687356"/>
              <a:gd name="connsiteY32" fmla="*/ 3263784 h 6439627"/>
              <a:gd name="connsiteX33" fmla="*/ 2130702 w 8687356"/>
              <a:gd name="connsiteY33" fmla="*/ 2828022 h 6439627"/>
              <a:gd name="connsiteX34" fmla="*/ 2298374 w 8687356"/>
              <a:gd name="connsiteY34" fmla="*/ 2828442 h 6439627"/>
              <a:gd name="connsiteX35" fmla="*/ 2324410 w 8687356"/>
              <a:gd name="connsiteY35" fmla="*/ 2843165 h 6439627"/>
              <a:gd name="connsiteX36" fmla="*/ 2408429 w 8687356"/>
              <a:gd name="connsiteY36" fmla="*/ 2988689 h 6439627"/>
              <a:gd name="connsiteX37" fmla="*/ 2408342 w 8687356"/>
              <a:gd name="connsiteY37" fmla="*/ 3018913 h 6439627"/>
              <a:gd name="connsiteX38" fmla="*/ 2324689 w 8687356"/>
              <a:gd name="connsiteY38" fmla="*/ 3164017 h 6439627"/>
              <a:gd name="connsiteX39" fmla="*/ 2299011 w 8687356"/>
              <a:gd name="connsiteY39" fmla="*/ 3178842 h 6439627"/>
              <a:gd name="connsiteX40" fmla="*/ 2131520 w 8687356"/>
              <a:gd name="connsiteY40" fmla="*/ 3178736 h 6439627"/>
              <a:gd name="connsiteX41" fmla="*/ 2105302 w 8687356"/>
              <a:gd name="connsiteY41" fmla="*/ 3163699 h 6439627"/>
              <a:gd name="connsiteX42" fmla="*/ 2021284 w 8687356"/>
              <a:gd name="connsiteY42" fmla="*/ 3018175 h 6439627"/>
              <a:gd name="connsiteX43" fmla="*/ 2021552 w 8687356"/>
              <a:gd name="connsiteY43" fmla="*/ 2988265 h 6439627"/>
              <a:gd name="connsiteX44" fmla="*/ 2105024 w 8687356"/>
              <a:gd name="connsiteY44" fmla="*/ 2842847 h 6439627"/>
              <a:gd name="connsiteX45" fmla="*/ 2130702 w 8687356"/>
              <a:gd name="connsiteY45" fmla="*/ 2828022 h 6439627"/>
              <a:gd name="connsiteX46" fmla="*/ 3794942 w 8687356"/>
              <a:gd name="connsiteY46" fmla="*/ 2543905 h 6439627"/>
              <a:gd name="connsiteX47" fmla="*/ 6706383 w 8687356"/>
              <a:gd name="connsiteY47" fmla="*/ 2551204 h 6439627"/>
              <a:gd name="connsiteX48" fmla="*/ 7158474 w 8687356"/>
              <a:gd name="connsiteY48" fmla="*/ 2806842 h 6439627"/>
              <a:gd name="connsiteX49" fmla="*/ 8617364 w 8687356"/>
              <a:gd name="connsiteY49" fmla="*/ 5333715 h 6439627"/>
              <a:gd name="connsiteX50" fmla="*/ 8615859 w 8687356"/>
              <a:gd name="connsiteY50" fmla="*/ 5858514 h 6439627"/>
              <a:gd name="connsiteX51" fmla="*/ 8311811 w 8687356"/>
              <a:gd name="connsiteY51" fmla="*/ 6385912 h 6439627"/>
              <a:gd name="connsiteX52" fmla="*/ 8280844 w 8687356"/>
              <a:gd name="connsiteY52" fmla="*/ 6439627 h 6439627"/>
              <a:gd name="connsiteX53" fmla="*/ 2237916 w 8687356"/>
              <a:gd name="connsiteY53" fmla="*/ 6439627 h 6439627"/>
              <a:gd name="connsiteX54" fmla="*/ 2151815 w 8687356"/>
              <a:gd name="connsiteY54" fmla="*/ 6290497 h 6439627"/>
              <a:gd name="connsiteX55" fmla="*/ 1895013 w 8687356"/>
              <a:gd name="connsiteY55" fmla="*/ 5845703 h 6439627"/>
              <a:gd name="connsiteX56" fmla="*/ 1899669 w 8687356"/>
              <a:gd name="connsiteY56" fmla="*/ 5326361 h 6439627"/>
              <a:gd name="connsiteX57" fmla="*/ 3349069 w 8687356"/>
              <a:gd name="connsiteY57" fmla="*/ 2801330 h 6439627"/>
              <a:gd name="connsiteX58" fmla="*/ 3794942 w 8687356"/>
              <a:gd name="connsiteY58" fmla="*/ 2543905 h 6439627"/>
              <a:gd name="connsiteX59" fmla="*/ 634940 w 8687356"/>
              <a:gd name="connsiteY59" fmla="*/ 2395105 h 6439627"/>
              <a:gd name="connsiteX60" fmla="*/ 1188015 w 8687356"/>
              <a:gd name="connsiteY60" fmla="*/ 2396492 h 6439627"/>
              <a:gd name="connsiteX61" fmla="*/ 1273897 w 8687356"/>
              <a:gd name="connsiteY61" fmla="*/ 2445054 h 6439627"/>
              <a:gd name="connsiteX62" fmla="*/ 1551037 w 8687356"/>
              <a:gd name="connsiteY62" fmla="*/ 2925075 h 6439627"/>
              <a:gd name="connsiteX63" fmla="*/ 1550752 w 8687356"/>
              <a:gd name="connsiteY63" fmla="*/ 3024769 h 6439627"/>
              <a:gd name="connsiteX64" fmla="*/ 1274816 w 8687356"/>
              <a:gd name="connsiteY64" fmla="*/ 3503403 h 6439627"/>
              <a:gd name="connsiteX65" fmla="*/ 1190116 w 8687356"/>
              <a:gd name="connsiteY65" fmla="*/ 3552304 h 6439627"/>
              <a:gd name="connsiteX66" fmla="*/ 637639 w 8687356"/>
              <a:gd name="connsiteY66" fmla="*/ 3551955 h 6439627"/>
              <a:gd name="connsiteX67" fmla="*/ 551158 w 8687356"/>
              <a:gd name="connsiteY67" fmla="*/ 3502355 h 6439627"/>
              <a:gd name="connsiteX68" fmla="*/ 274018 w 8687356"/>
              <a:gd name="connsiteY68" fmla="*/ 3022335 h 6439627"/>
              <a:gd name="connsiteX69" fmla="*/ 274903 w 8687356"/>
              <a:gd name="connsiteY69" fmla="*/ 2923678 h 6439627"/>
              <a:gd name="connsiteX70" fmla="*/ 550240 w 8687356"/>
              <a:gd name="connsiteY70" fmla="*/ 2444007 h 6439627"/>
              <a:gd name="connsiteX71" fmla="*/ 634940 w 8687356"/>
              <a:gd name="connsiteY71" fmla="*/ 2395105 h 6439627"/>
              <a:gd name="connsiteX72" fmla="*/ 2521339 w 8687356"/>
              <a:gd name="connsiteY72" fmla="*/ 1975621 h 6439627"/>
              <a:gd name="connsiteX73" fmla="*/ 2985874 w 8687356"/>
              <a:gd name="connsiteY73" fmla="*/ 1976785 h 6439627"/>
              <a:gd name="connsiteX74" fmla="*/ 3058007 w 8687356"/>
              <a:gd name="connsiteY74" fmla="*/ 2017574 h 6439627"/>
              <a:gd name="connsiteX75" fmla="*/ 3290779 w 8687356"/>
              <a:gd name="connsiteY75" fmla="*/ 2420748 h 6439627"/>
              <a:gd name="connsiteX76" fmla="*/ 3290540 w 8687356"/>
              <a:gd name="connsiteY76" fmla="*/ 2504482 h 6439627"/>
              <a:gd name="connsiteX77" fmla="*/ 3058778 w 8687356"/>
              <a:gd name="connsiteY77" fmla="*/ 2906492 h 6439627"/>
              <a:gd name="connsiteX78" fmla="*/ 2987637 w 8687356"/>
              <a:gd name="connsiteY78" fmla="*/ 2947565 h 6439627"/>
              <a:gd name="connsiteX79" fmla="*/ 2523606 w 8687356"/>
              <a:gd name="connsiteY79" fmla="*/ 2947271 h 6439627"/>
              <a:gd name="connsiteX80" fmla="*/ 2450970 w 8687356"/>
              <a:gd name="connsiteY80" fmla="*/ 2905612 h 6439627"/>
              <a:gd name="connsiteX81" fmla="*/ 2218197 w 8687356"/>
              <a:gd name="connsiteY81" fmla="*/ 2502438 h 6439627"/>
              <a:gd name="connsiteX82" fmla="*/ 2218941 w 8687356"/>
              <a:gd name="connsiteY82" fmla="*/ 2419574 h 6439627"/>
              <a:gd name="connsiteX83" fmla="*/ 2450199 w 8687356"/>
              <a:gd name="connsiteY83" fmla="*/ 2016694 h 6439627"/>
              <a:gd name="connsiteX84" fmla="*/ 2521339 w 8687356"/>
              <a:gd name="connsiteY84" fmla="*/ 1975621 h 6439627"/>
              <a:gd name="connsiteX85" fmla="*/ 3564142 w 8687356"/>
              <a:gd name="connsiteY85" fmla="*/ 34 h 6439627"/>
              <a:gd name="connsiteX86" fmla="*/ 4738405 w 8687356"/>
              <a:gd name="connsiteY86" fmla="*/ 2977 h 6439627"/>
              <a:gd name="connsiteX87" fmla="*/ 4920745 w 8687356"/>
              <a:gd name="connsiteY87" fmla="*/ 106084 h 6439627"/>
              <a:gd name="connsiteX88" fmla="*/ 5509155 w 8687356"/>
              <a:gd name="connsiteY88" fmla="*/ 1125240 h 6439627"/>
              <a:gd name="connsiteX89" fmla="*/ 5508549 w 8687356"/>
              <a:gd name="connsiteY89" fmla="*/ 1336906 h 6439627"/>
              <a:gd name="connsiteX90" fmla="*/ 4922696 w 8687356"/>
              <a:gd name="connsiteY90" fmla="*/ 2353119 h 6439627"/>
              <a:gd name="connsiteX91" fmla="*/ 4742864 w 8687356"/>
              <a:gd name="connsiteY91" fmla="*/ 2456945 h 6439627"/>
              <a:gd name="connsiteX92" fmla="*/ 3569871 w 8687356"/>
              <a:gd name="connsiteY92" fmla="*/ 2456203 h 6439627"/>
              <a:gd name="connsiteX93" fmla="*/ 3386259 w 8687356"/>
              <a:gd name="connsiteY93" fmla="*/ 2350896 h 6439627"/>
              <a:gd name="connsiteX94" fmla="*/ 2797848 w 8687356"/>
              <a:gd name="connsiteY94" fmla="*/ 1331739 h 6439627"/>
              <a:gd name="connsiteX95" fmla="*/ 2799727 w 8687356"/>
              <a:gd name="connsiteY95" fmla="*/ 1122274 h 6439627"/>
              <a:gd name="connsiteX96" fmla="*/ 3384310 w 8687356"/>
              <a:gd name="connsiteY96" fmla="*/ 103860 h 6439627"/>
              <a:gd name="connsiteX97" fmla="*/ 3564142 w 8687356"/>
              <a:gd name="connsiteY97" fmla="*/ 34 h 643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8687356" h="6439627">
                <a:moveTo>
                  <a:pt x="0" y="5592682"/>
                </a:moveTo>
                <a:lnTo>
                  <a:pt x="186296" y="5593149"/>
                </a:lnTo>
                <a:cubicBezTo>
                  <a:pt x="510155" y="5593961"/>
                  <a:pt x="893987" y="5594923"/>
                  <a:pt x="1348900" y="5596063"/>
                </a:cubicBezTo>
                <a:cubicBezTo>
                  <a:pt x="1534387" y="5590847"/>
                  <a:pt x="1709614" y="5693431"/>
                  <a:pt x="1800991" y="5851702"/>
                </a:cubicBezTo>
                <a:cubicBezTo>
                  <a:pt x="1800991" y="5851702"/>
                  <a:pt x="1800991" y="5851702"/>
                  <a:pt x="2106366" y="6380627"/>
                </a:cubicBezTo>
                <a:lnTo>
                  <a:pt x="2140430" y="6439627"/>
                </a:lnTo>
                <a:lnTo>
                  <a:pt x="0" y="6439627"/>
                </a:lnTo>
                <a:close/>
                <a:moveTo>
                  <a:pt x="693821" y="3646328"/>
                </a:moveTo>
                <a:cubicBezTo>
                  <a:pt x="693821" y="3646328"/>
                  <a:pt x="693821" y="3646328"/>
                  <a:pt x="1586357" y="3648566"/>
                </a:cubicBezTo>
                <a:cubicBezTo>
                  <a:pt x="1643220" y="3646968"/>
                  <a:pt x="1696937" y="3678416"/>
                  <a:pt x="1724950" y="3726935"/>
                </a:cubicBezTo>
                <a:cubicBezTo>
                  <a:pt x="1724950" y="3726935"/>
                  <a:pt x="1724950" y="3726935"/>
                  <a:pt x="2172189" y="4501577"/>
                </a:cubicBezTo>
                <a:cubicBezTo>
                  <a:pt x="2201168" y="4551769"/>
                  <a:pt x="2200578" y="4612341"/>
                  <a:pt x="2171729" y="4662459"/>
                </a:cubicBezTo>
                <a:cubicBezTo>
                  <a:pt x="2171729" y="4662459"/>
                  <a:pt x="2171729" y="4662459"/>
                  <a:pt x="1726432" y="5434863"/>
                </a:cubicBezTo>
                <a:cubicBezTo>
                  <a:pt x="1699249" y="5484020"/>
                  <a:pt x="1645909" y="5514815"/>
                  <a:pt x="1589746" y="5513779"/>
                </a:cubicBezTo>
                <a:cubicBezTo>
                  <a:pt x="1589746" y="5513779"/>
                  <a:pt x="1589746" y="5513779"/>
                  <a:pt x="698177" y="5513215"/>
                </a:cubicBezTo>
                <a:cubicBezTo>
                  <a:pt x="640348" y="5513140"/>
                  <a:pt x="587596" y="5483366"/>
                  <a:pt x="558617" y="5433172"/>
                </a:cubicBezTo>
                <a:cubicBezTo>
                  <a:pt x="558617" y="5433172"/>
                  <a:pt x="558617" y="5433172"/>
                  <a:pt x="111378" y="4658531"/>
                </a:cubicBezTo>
                <a:cubicBezTo>
                  <a:pt x="83365" y="4610012"/>
                  <a:pt x="82990" y="4547767"/>
                  <a:pt x="112805" y="4499321"/>
                </a:cubicBezTo>
                <a:cubicBezTo>
                  <a:pt x="112805" y="4499321"/>
                  <a:pt x="112805" y="4499321"/>
                  <a:pt x="557135" y="3725244"/>
                </a:cubicBezTo>
                <a:cubicBezTo>
                  <a:pt x="584319" y="3676088"/>
                  <a:pt x="637659" y="3645292"/>
                  <a:pt x="693821" y="3646328"/>
                </a:cubicBezTo>
                <a:close/>
                <a:moveTo>
                  <a:pt x="1975378" y="3263784"/>
                </a:moveTo>
                <a:cubicBezTo>
                  <a:pt x="1975378" y="3263784"/>
                  <a:pt x="1975378" y="3263784"/>
                  <a:pt x="2292917" y="3264581"/>
                </a:cubicBezTo>
                <a:cubicBezTo>
                  <a:pt x="2313148" y="3264012"/>
                  <a:pt x="2332259" y="3275200"/>
                  <a:pt x="2342225" y="3292462"/>
                </a:cubicBezTo>
                <a:cubicBezTo>
                  <a:pt x="2342225" y="3292462"/>
                  <a:pt x="2342225" y="3292462"/>
                  <a:pt x="2501341" y="3568059"/>
                </a:cubicBezTo>
                <a:cubicBezTo>
                  <a:pt x="2511651" y="3585916"/>
                  <a:pt x="2511441" y="3607466"/>
                  <a:pt x="2501177" y="3625297"/>
                </a:cubicBezTo>
                <a:cubicBezTo>
                  <a:pt x="2501177" y="3625297"/>
                  <a:pt x="2501177" y="3625297"/>
                  <a:pt x="2342753" y="3900096"/>
                </a:cubicBezTo>
                <a:cubicBezTo>
                  <a:pt x="2333082" y="3917585"/>
                  <a:pt x="2314104" y="3928542"/>
                  <a:pt x="2294123" y="3928173"/>
                </a:cubicBezTo>
                <a:cubicBezTo>
                  <a:pt x="2294123" y="3928173"/>
                  <a:pt x="2294123" y="3928173"/>
                  <a:pt x="1976927" y="3927972"/>
                </a:cubicBezTo>
                <a:cubicBezTo>
                  <a:pt x="1956353" y="3927946"/>
                  <a:pt x="1937585" y="3917353"/>
                  <a:pt x="1927275" y="3899495"/>
                </a:cubicBezTo>
                <a:cubicBezTo>
                  <a:pt x="1927275" y="3899495"/>
                  <a:pt x="1927275" y="3899495"/>
                  <a:pt x="1768160" y="3623899"/>
                </a:cubicBezTo>
                <a:cubicBezTo>
                  <a:pt x="1758193" y="3606636"/>
                  <a:pt x="1758060" y="3584492"/>
                  <a:pt x="1768668" y="3567256"/>
                </a:cubicBezTo>
                <a:cubicBezTo>
                  <a:pt x="1768668" y="3567256"/>
                  <a:pt x="1768668" y="3567256"/>
                  <a:pt x="1926748" y="3291861"/>
                </a:cubicBezTo>
                <a:cubicBezTo>
                  <a:pt x="1936419" y="3274372"/>
                  <a:pt x="1955397" y="3263416"/>
                  <a:pt x="1975378" y="3263784"/>
                </a:cubicBezTo>
                <a:close/>
                <a:moveTo>
                  <a:pt x="2130702" y="2828022"/>
                </a:moveTo>
                <a:cubicBezTo>
                  <a:pt x="2130702" y="2828022"/>
                  <a:pt x="2130702" y="2828022"/>
                  <a:pt x="2298374" y="2828442"/>
                </a:cubicBezTo>
                <a:cubicBezTo>
                  <a:pt x="2309057" y="2828143"/>
                  <a:pt x="2319148" y="2834050"/>
                  <a:pt x="2324410" y="2843165"/>
                </a:cubicBezTo>
                <a:cubicBezTo>
                  <a:pt x="2324410" y="2843165"/>
                  <a:pt x="2324410" y="2843165"/>
                  <a:pt x="2408429" y="2988689"/>
                </a:cubicBezTo>
                <a:cubicBezTo>
                  <a:pt x="2413873" y="2998119"/>
                  <a:pt x="2413762" y="3009498"/>
                  <a:pt x="2408342" y="3018913"/>
                </a:cubicBezTo>
                <a:cubicBezTo>
                  <a:pt x="2408342" y="3018913"/>
                  <a:pt x="2408342" y="3018913"/>
                  <a:pt x="2324689" y="3164017"/>
                </a:cubicBezTo>
                <a:cubicBezTo>
                  <a:pt x="2319583" y="3173251"/>
                  <a:pt x="2309561" y="3179037"/>
                  <a:pt x="2299011" y="3178842"/>
                </a:cubicBezTo>
                <a:cubicBezTo>
                  <a:pt x="2299011" y="3178842"/>
                  <a:pt x="2299011" y="3178842"/>
                  <a:pt x="2131520" y="3178736"/>
                </a:cubicBezTo>
                <a:cubicBezTo>
                  <a:pt x="2120657" y="3178722"/>
                  <a:pt x="2110746" y="3173129"/>
                  <a:pt x="2105302" y="3163699"/>
                </a:cubicBezTo>
                <a:cubicBezTo>
                  <a:pt x="2105302" y="3163699"/>
                  <a:pt x="2105302" y="3163699"/>
                  <a:pt x="2021284" y="3018175"/>
                </a:cubicBezTo>
                <a:cubicBezTo>
                  <a:pt x="2016021" y="3009060"/>
                  <a:pt x="2015951" y="2997367"/>
                  <a:pt x="2021552" y="2988265"/>
                </a:cubicBezTo>
                <a:cubicBezTo>
                  <a:pt x="2021552" y="2988265"/>
                  <a:pt x="2021552" y="2988265"/>
                  <a:pt x="2105024" y="2842847"/>
                </a:cubicBezTo>
                <a:cubicBezTo>
                  <a:pt x="2110131" y="2833613"/>
                  <a:pt x="2120152" y="2827827"/>
                  <a:pt x="2130702" y="2828022"/>
                </a:cubicBezTo>
                <a:close/>
                <a:moveTo>
                  <a:pt x="3794942" y="2543905"/>
                </a:moveTo>
                <a:cubicBezTo>
                  <a:pt x="3794942" y="2543905"/>
                  <a:pt x="3794942" y="2543905"/>
                  <a:pt x="6706383" y="2551204"/>
                </a:cubicBezTo>
                <a:cubicBezTo>
                  <a:pt x="6891871" y="2545988"/>
                  <a:pt x="7067096" y="2648572"/>
                  <a:pt x="7158474" y="2806842"/>
                </a:cubicBezTo>
                <a:cubicBezTo>
                  <a:pt x="7158474" y="2806842"/>
                  <a:pt x="7158474" y="2806842"/>
                  <a:pt x="8617364" y="5333715"/>
                </a:cubicBezTo>
                <a:cubicBezTo>
                  <a:pt x="8711893" y="5497443"/>
                  <a:pt x="8709969" y="5695027"/>
                  <a:pt x="8615859" y="5858514"/>
                </a:cubicBezTo>
                <a:cubicBezTo>
                  <a:pt x="8615859" y="5858514"/>
                  <a:pt x="8615859" y="5858514"/>
                  <a:pt x="8311811" y="6385912"/>
                </a:cubicBezTo>
                <a:lnTo>
                  <a:pt x="8280844" y="6439627"/>
                </a:lnTo>
                <a:lnTo>
                  <a:pt x="2237916" y="6439627"/>
                </a:lnTo>
                <a:lnTo>
                  <a:pt x="2151815" y="6290497"/>
                </a:lnTo>
                <a:cubicBezTo>
                  <a:pt x="2071676" y="6151692"/>
                  <a:pt x="1986194" y="6003633"/>
                  <a:pt x="1895013" y="5845703"/>
                </a:cubicBezTo>
                <a:cubicBezTo>
                  <a:pt x="1803636" y="5687432"/>
                  <a:pt x="1802408" y="5484390"/>
                  <a:pt x="1899669" y="5326361"/>
                </a:cubicBezTo>
                <a:cubicBezTo>
                  <a:pt x="1899669" y="5326361"/>
                  <a:pt x="1899669" y="5326361"/>
                  <a:pt x="3349069" y="2801330"/>
                </a:cubicBezTo>
                <a:cubicBezTo>
                  <a:pt x="3437742" y="2640982"/>
                  <a:pt x="3611741" y="2540524"/>
                  <a:pt x="3794942" y="2543905"/>
                </a:cubicBezTo>
                <a:close/>
                <a:moveTo>
                  <a:pt x="634940" y="2395105"/>
                </a:moveTo>
                <a:cubicBezTo>
                  <a:pt x="634940" y="2395105"/>
                  <a:pt x="634940" y="2395105"/>
                  <a:pt x="1188015" y="2396492"/>
                </a:cubicBezTo>
                <a:cubicBezTo>
                  <a:pt x="1223252" y="2395501"/>
                  <a:pt x="1256539" y="2414988"/>
                  <a:pt x="1273897" y="2445054"/>
                </a:cubicBezTo>
                <a:cubicBezTo>
                  <a:pt x="1273897" y="2445054"/>
                  <a:pt x="1273897" y="2445054"/>
                  <a:pt x="1551037" y="2925075"/>
                </a:cubicBezTo>
                <a:cubicBezTo>
                  <a:pt x="1568994" y="2956177"/>
                  <a:pt x="1568629" y="2993712"/>
                  <a:pt x="1550752" y="3024769"/>
                </a:cubicBezTo>
                <a:cubicBezTo>
                  <a:pt x="1550752" y="3024769"/>
                  <a:pt x="1550752" y="3024769"/>
                  <a:pt x="1274816" y="3503403"/>
                </a:cubicBezTo>
                <a:cubicBezTo>
                  <a:pt x="1257971" y="3533863"/>
                  <a:pt x="1224917" y="3552947"/>
                  <a:pt x="1190116" y="3552304"/>
                </a:cubicBezTo>
                <a:cubicBezTo>
                  <a:pt x="1190116" y="3552304"/>
                  <a:pt x="1190116" y="3552304"/>
                  <a:pt x="637639" y="3551955"/>
                </a:cubicBezTo>
                <a:cubicBezTo>
                  <a:pt x="601804" y="3551909"/>
                  <a:pt x="569115" y="3533458"/>
                  <a:pt x="551158" y="3502355"/>
                </a:cubicBezTo>
                <a:cubicBezTo>
                  <a:pt x="551158" y="3502355"/>
                  <a:pt x="551158" y="3502355"/>
                  <a:pt x="274018" y="3022335"/>
                </a:cubicBezTo>
                <a:cubicBezTo>
                  <a:pt x="256660" y="2992269"/>
                  <a:pt x="256426" y="2953698"/>
                  <a:pt x="274903" y="2923678"/>
                </a:cubicBezTo>
                <a:cubicBezTo>
                  <a:pt x="274903" y="2923678"/>
                  <a:pt x="274903" y="2923678"/>
                  <a:pt x="550240" y="2444007"/>
                </a:cubicBezTo>
                <a:cubicBezTo>
                  <a:pt x="567085" y="2413547"/>
                  <a:pt x="600139" y="2394463"/>
                  <a:pt x="634940" y="2395105"/>
                </a:cubicBezTo>
                <a:close/>
                <a:moveTo>
                  <a:pt x="2521339" y="1975621"/>
                </a:moveTo>
                <a:cubicBezTo>
                  <a:pt x="2521339" y="1975621"/>
                  <a:pt x="2521339" y="1975621"/>
                  <a:pt x="2985874" y="1976785"/>
                </a:cubicBezTo>
                <a:cubicBezTo>
                  <a:pt x="3015469" y="1975952"/>
                  <a:pt x="3043427" y="1992321"/>
                  <a:pt x="3058007" y="2017574"/>
                </a:cubicBezTo>
                <a:cubicBezTo>
                  <a:pt x="3058007" y="2017574"/>
                  <a:pt x="3058007" y="2017574"/>
                  <a:pt x="3290779" y="2420748"/>
                </a:cubicBezTo>
                <a:cubicBezTo>
                  <a:pt x="3305862" y="2446871"/>
                  <a:pt x="3305555" y="2478396"/>
                  <a:pt x="3290540" y="2504482"/>
                </a:cubicBezTo>
                <a:cubicBezTo>
                  <a:pt x="3290540" y="2504482"/>
                  <a:pt x="3290540" y="2504482"/>
                  <a:pt x="3058778" y="2906492"/>
                </a:cubicBezTo>
                <a:cubicBezTo>
                  <a:pt x="3044630" y="2932076"/>
                  <a:pt x="3016868" y="2948104"/>
                  <a:pt x="2987637" y="2947565"/>
                </a:cubicBezTo>
                <a:cubicBezTo>
                  <a:pt x="2987637" y="2947565"/>
                  <a:pt x="2987637" y="2947565"/>
                  <a:pt x="2523606" y="2947271"/>
                </a:cubicBezTo>
                <a:cubicBezTo>
                  <a:pt x="2493508" y="2947232"/>
                  <a:pt x="2466052" y="2931735"/>
                  <a:pt x="2450970" y="2905612"/>
                </a:cubicBezTo>
                <a:cubicBezTo>
                  <a:pt x="2450970" y="2905612"/>
                  <a:pt x="2450970" y="2905612"/>
                  <a:pt x="2218197" y="2502438"/>
                </a:cubicBezTo>
                <a:cubicBezTo>
                  <a:pt x="2203617" y="2477185"/>
                  <a:pt x="2203422" y="2444788"/>
                  <a:pt x="2218941" y="2419574"/>
                </a:cubicBezTo>
                <a:cubicBezTo>
                  <a:pt x="2218941" y="2419574"/>
                  <a:pt x="2218941" y="2419574"/>
                  <a:pt x="2450199" y="2016694"/>
                </a:cubicBezTo>
                <a:cubicBezTo>
                  <a:pt x="2464347" y="1991110"/>
                  <a:pt x="2492109" y="1975081"/>
                  <a:pt x="2521339" y="1975621"/>
                </a:cubicBezTo>
                <a:close/>
                <a:moveTo>
                  <a:pt x="3564142" y="34"/>
                </a:moveTo>
                <a:cubicBezTo>
                  <a:pt x="3564142" y="34"/>
                  <a:pt x="3564142" y="34"/>
                  <a:pt x="4738405" y="2977"/>
                </a:cubicBezTo>
                <a:cubicBezTo>
                  <a:pt x="4813218" y="874"/>
                  <a:pt x="4883890" y="42249"/>
                  <a:pt x="4920745" y="106084"/>
                </a:cubicBezTo>
                <a:cubicBezTo>
                  <a:pt x="4920745" y="106084"/>
                  <a:pt x="4920745" y="106084"/>
                  <a:pt x="5509155" y="1125240"/>
                </a:cubicBezTo>
                <a:cubicBezTo>
                  <a:pt x="5547281" y="1191277"/>
                  <a:pt x="5546507" y="1270967"/>
                  <a:pt x="5508549" y="1336906"/>
                </a:cubicBezTo>
                <a:cubicBezTo>
                  <a:pt x="5508549" y="1336906"/>
                  <a:pt x="5508549" y="1336906"/>
                  <a:pt x="4922696" y="2353119"/>
                </a:cubicBezTo>
                <a:cubicBezTo>
                  <a:pt x="4886932" y="2417792"/>
                  <a:pt x="4816753" y="2458309"/>
                  <a:pt x="4742864" y="2456945"/>
                </a:cubicBezTo>
                <a:cubicBezTo>
                  <a:pt x="4742864" y="2456945"/>
                  <a:pt x="4742864" y="2456945"/>
                  <a:pt x="3569871" y="2456203"/>
                </a:cubicBezTo>
                <a:cubicBezTo>
                  <a:pt x="3493788" y="2456106"/>
                  <a:pt x="3424385" y="2416932"/>
                  <a:pt x="3386259" y="2350896"/>
                </a:cubicBezTo>
                <a:cubicBezTo>
                  <a:pt x="3386259" y="2350896"/>
                  <a:pt x="3386259" y="2350896"/>
                  <a:pt x="2797848" y="1331739"/>
                </a:cubicBezTo>
                <a:cubicBezTo>
                  <a:pt x="2760993" y="1267904"/>
                  <a:pt x="2760499" y="1186012"/>
                  <a:pt x="2799727" y="1122274"/>
                </a:cubicBezTo>
                <a:cubicBezTo>
                  <a:pt x="2799727" y="1122274"/>
                  <a:pt x="2799727" y="1122274"/>
                  <a:pt x="3384310" y="103860"/>
                </a:cubicBezTo>
                <a:cubicBezTo>
                  <a:pt x="3420073" y="39188"/>
                  <a:pt x="3490251" y="-1330"/>
                  <a:pt x="3564142" y="3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фото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425293" y="2408157"/>
            <a:ext cx="4459766" cy="3146839"/>
          </a:xfrm>
          <a:prstGeom prst="roundRect">
            <a:avLst>
              <a:gd name="adj" fmla="val 2139"/>
            </a:avLst>
          </a:prstGeom>
          <a:gradFill>
            <a:gsLst>
              <a:gs pos="100000">
                <a:schemeClr val="tx1">
                  <a:lumMod val="95000"/>
                  <a:lumOff val="5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  <a:lin ang="10800000" scaled="0"/>
          </a:gradFill>
          <a:ln>
            <a:solidFill>
              <a:schemeClr val="bg1">
                <a:lumMod val="50000"/>
              </a:schemeClr>
            </a:solidFill>
          </a:ln>
        </p:spPr>
        <p:txBody>
          <a:bodyPr lIns="180000" tIns="288000" rIns="180000" bIns="180000" rtlCol="0" anchor="t"/>
          <a:lstStyle>
            <a:lvl1pPr algn="l">
              <a:lnSpc>
                <a:spcPts val="4000"/>
              </a:lnSpc>
              <a:defRPr sz="3800" b="1" spc="-3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заголовок слайда-разделителя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07300" y="4386894"/>
            <a:ext cx="4000500" cy="997905"/>
          </a:xfrm>
          <a:noFill/>
        </p:spPr>
        <p:txBody>
          <a:bodyPr lIns="0" tIns="0" rIns="0" bIns="0" rtlCol="0"/>
          <a:lstStyle>
            <a:lvl1pPr marL="0" indent="0" algn="l">
              <a:buNone/>
              <a:defRPr sz="21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734B1E83-6080-4D35-A216-8E5C39902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0DE95353-8EE1-49C9-ADAC-E76BD49D2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545171363"/>
      </p:ext>
    </p:extLst>
  </p:cSld>
  <p:clrMapOvr>
    <a:masterClrMapping/>
  </p:clrMapOvr>
  <p:transition spd="med" advClick="0" advTm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-разделитель 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xmlns="" id="{7B7C90C9-77F3-4C3C-97F8-425EF81FB7A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0"/>
            <a:ext cx="11795125" cy="6858000"/>
          </a:xfrm>
          <a:custGeom>
            <a:avLst/>
            <a:gdLst>
              <a:gd name="connsiteX0" fmla="*/ 4729712 w 11795125"/>
              <a:gd name="connsiteY0" fmla="*/ 4417922 h 6858000"/>
              <a:gd name="connsiteX1" fmla="*/ 7234278 w 11795125"/>
              <a:gd name="connsiteY1" fmla="*/ 4419507 h 6858000"/>
              <a:gd name="connsiteX2" fmla="*/ 7626325 w 11795125"/>
              <a:gd name="connsiteY2" fmla="*/ 4644358 h 6858000"/>
              <a:gd name="connsiteX3" fmla="*/ 8882694 w 11795125"/>
              <a:gd name="connsiteY3" fmla="*/ 6820455 h 6858000"/>
              <a:gd name="connsiteX4" fmla="*/ 8898077 w 11795125"/>
              <a:gd name="connsiteY4" fmla="*/ 6858000 h 6858000"/>
              <a:gd name="connsiteX5" fmla="*/ 3070863 w 11795125"/>
              <a:gd name="connsiteY5" fmla="*/ 6858000 h 6858000"/>
              <a:gd name="connsiteX6" fmla="*/ 3094823 w 11795125"/>
              <a:gd name="connsiteY6" fmla="*/ 6809422 h 6858000"/>
              <a:gd name="connsiteX7" fmla="*/ 4345735 w 11795125"/>
              <a:gd name="connsiteY7" fmla="*/ 4639611 h 6858000"/>
              <a:gd name="connsiteX8" fmla="*/ 4729712 w 11795125"/>
              <a:gd name="connsiteY8" fmla="*/ 4417922 h 6858000"/>
              <a:gd name="connsiteX9" fmla="*/ 2031302 w 11795125"/>
              <a:gd name="connsiteY9" fmla="*/ 2039301 h 6858000"/>
              <a:gd name="connsiteX10" fmla="*/ 2747265 w 11795125"/>
              <a:gd name="connsiteY10" fmla="*/ 2039754 h 6858000"/>
              <a:gd name="connsiteX11" fmla="*/ 2859337 w 11795125"/>
              <a:gd name="connsiteY11" fmla="*/ 2104031 h 6858000"/>
              <a:gd name="connsiteX12" fmla="*/ 3218486 w 11795125"/>
              <a:gd name="connsiteY12" fmla="*/ 2726096 h 6858000"/>
              <a:gd name="connsiteX13" fmla="*/ 3217340 w 11795125"/>
              <a:gd name="connsiteY13" fmla="*/ 2853948 h 6858000"/>
              <a:gd name="connsiteX14" fmla="*/ 2860527 w 11795125"/>
              <a:gd name="connsiteY14" fmla="*/ 3475560 h 6858000"/>
              <a:gd name="connsiteX15" fmla="*/ 2750762 w 11795125"/>
              <a:gd name="connsiteY15" fmla="*/ 3538933 h 6858000"/>
              <a:gd name="connsiteX16" fmla="*/ 2034023 w 11795125"/>
              <a:gd name="connsiteY16" fmla="*/ 3537136 h 6858000"/>
              <a:gd name="connsiteX17" fmla="*/ 1922728 w 11795125"/>
              <a:gd name="connsiteY17" fmla="*/ 3474202 h 6858000"/>
              <a:gd name="connsiteX18" fmla="*/ 1563578 w 11795125"/>
              <a:gd name="connsiteY18" fmla="*/ 2852137 h 6858000"/>
              <a:gd name="connsiteX19" fmla="*/ 1563948 w 11795125"/>
              <a:gd name="connsiteY19" fmla="*/ 2722942 h 6858000"/>
              <a:gd name="connsiteX20" fmla="*/ 1921537 w 11795125"/>
              <a:gd name="connsiteY20" fmla="*/ 2102674 h 6858000"/>
              <a:gd name="connsiteX21" fmla="*/ 2031302 w 11795125"/>
              <a:gd name="connsiteY21" fmla="*/ 2039301 h 6858000"/>
              <a:gd name="connsiteX22" fmla="*/ 9343478 w 11795125"/>
              <a:gd name="connsiteY22" fmla="*/ 1795745 h 6858000"/>
              <a:gd name="connsiteX23" fmla="*/ 11620502 w 11795125"/>
              <a:gd name="connsiteY23" fmla="*/ 1797185 h 6858000"/>
              <a:gd name="connsiteX24" fmla="*/ 11795125 w 11795125"/>
              <a:gd name="connsiteY24" fmla="*/ 1797296 h 6858000"/>
              <a:gd name="connsiteX25" fmla="*/ 11795125 w 11795125"/>
              <a:gd name="connsiteY25" fmla="*/ 6858000 h 6858000"/>
              <a:gd name="connsiteX26" fmla="*/ 8996698 w 11795125"/>
              <a:gd name="connsiteY26" fmla="*/ 6858000 h 6858000"/>
              <a:gd name="connsiteX27" fmla="*/ 8963663 w 11795125"/>
              <a:gd name="connsiteY27" fmla="*/ 6815289 h 6858000"/>
              <a:gd name="connsiteX28" fmla="*/ 7707295 w 11795125"/>
              <a:gd name="connsiteY28" fmla="*/ 4639193 h 6858000"/>
              <a:gd name="connsiteX29" fmla="*/ 7708590 w 11795125"/>
              <a:gd name="connsiteY29" fmla="*/ 4187244 h 6858000"/>
              <a:gd name="connsiteX30" fmla="*/ 8959501 w 11795125"/>
              <a:gd name="connsiteY30" fmla="*/ 2017434 h 6858000"/>
              <a:gd name="connsiteX31" fmla="*/ 9343478 w 11795125"/>
              <a:gd name="connsiteY31" fmla="*/ 1795745 h 6858000"/>
              <a:gd name="connsiteX32" fmla="*/ 3102644 w 11795125"/>
              <a:gd name="connsiteY32" fmla="*/ 1739841 h 6858000"/>
              <a:gd name="connsiteX33" fmla="*/ 3385876 w 11795125"/>
              <a:gd name="connsiteY33" fmla="*/ 1740020 h 6858000"/>
              <a:gd name="connsiteX34" fmla="*/ 3430211 w 11795125"/>
              <a:gd name="connsiteY34" fmla="*/ 1765448 h 6858000"/>
              <a:gd name="connsiteX35" fmla="*/ 3572289 w 11795125"/>
              <a:gd name="connsiteY35" fmla="*/ 2011533 h 6858000"/>
              <a:gd name="connsiteX36" fmla="*/ 3571836 w 11795125"/>
              <a:gd name="connsiteY36" fmla="*/ 2062111 h 6858000"/>
              <a:gd name="connsiteX37" fmla="*/ 3430681 w 11795125"/>
              <a:gd name="connsiteY37" fmla="*/ 2308019 h 6858000"/>
              <a:gd name="connsiteX38" fmla="*/ 3387260 w 11795125"/>
              <a:gd name="connsiteY38" fmla="*/ 2333088 h 6858000"/>
              <a:gd name="connsiteX39" fmla="*/ 3103720 w 11795125"/>
              <a:gd name="connsiteY39" fmla="*/ 2332378 h 6858000"/>
              <a:gd name="connsiteX40" fmla="*/ 3059693 w 11795125"/>
              <a:gd name="connsiteY40" fmla="*/ 2307481 h 6858000"/>
              <a:gd name="connsiteX41" fmla="*/ 2917615 w 11795125"/>
              <a:gd name="connsiteY41" fmla="*/ 2061395 h 6858000"/>
              <a:gd name="connsiteX42" fmla="*/ 2917761 w 11795125"/>
              <a:gd name="connsiteY42" fmla="*/ 2010286 h 6858000"/>
              <a:gd name="connsiteX43" fmla="*/ 3059222 w 11795125"/>
              <a:gd name="connsiteY43" fmla="*/ 1764910 h 6858000"/>
              <a:gd name="connsiteX44" fmla="*/ 3102644 w 11795125"/>
              <a:gd name="connsiteY44" fmla="*/ 1739841 h 6858000"/>
              <a:gd name="connsiteX45" fmla="*/ 3522963 w 11795125"/>
              <a:gd name="connsiteY45" fmla="*/ 1598675 h 6858000"/>
              <a:gd name="connsiteX46" fmla="*/ 3625194 w 11795125"/>
              <a:gd name="connsiteY46" fmla="*/ 1598740 h 6858000"/>
              <a:gd name="connsiteX47" fmla="*/ 3641197 w 11795125"/>
              <a:gd name="connsiteY47" fmla="*/ 1607918 h 6858000"/>
              <a:gd name="connsiteX48" fmla="*/ 3692479 w 11795125"/>
              <a:gd name="connsiteY48" fmla="*/ 1696742 h 6858000"/>
              <a:gd name="connsiteX49" fmla="*/ 3692315 w 11795125"/>
              <a:gd name="connsiteY49" fmla="*/ 1714998 h 6858000"/>
              <a:gd name="connsiteX50" fmla="*/ 3641367 w 11795125"/>
              <a:gd name="connsiteY50" fmla="*/ 1803757 h 6858000"/>
              <a:gd name="connsiteX51" fmla="*/ 3625694 w 11795125"/>
              <a:gd name="connsiteY51" fmla="*/ 1812806 h 6858000"/>
              <a:gd name="connsiteX52" fmla="*/ 3523352 w 11795125"/>
              <a:gd name="connsiteY52" fmla="*/ 1812549 h 6858000"/>
              <a:gd name="connsiteX53" fmla="*/ 3507459 w 11795125"/>
              <a:gd name="connsiteY53" fmla="*/ 1803563 h 6858000"/>
              <a:gd name="connsiteX54" fmla="*/ 3456177 w 11795125"/>
              <a:gd name="connsiteY54" fmla="*/ 1714739 h 6858000"/>
              <a:gd name="connsiteX55" fmla="*/ 3456230 w 11795125"/>
              <a:gd name="connsiteY55" fmla="*/ 1696292 h 6858000"/>
              <a:gd name="connsiteX56" fmla="*/ 3507290 w 11795125"/>
              <a:gd name="connsiteY56" fmla="*/ 1607724 h 6858000"/>
              <a:gd name="connsiteX57" fmla="*/ 3522963 w 11795125"/>
              <a:gd name="connsiteY57" fmla="*/ 1598675 h 6858000"/>
              <a:gd name="connsiteX58" fmla="*/ 4199803 w 11795125"/>
              <a:gd name="connsiteY58" fmla="*/ 1370724 h 6858000"/>
              <a:gd name="connsiteX59" fmla="*/ 4537019 w 11795125"/>
              <a:gd name="connsiteY59" fmla="*/ 1370938 h 6858000"/>
              <a:gd name="connsiteX60" fmla="*/ 4589804 w 11795125"/>
              <a:gd name="connsiteY60" fmla="*/ 1401211 h 6858000"/>
              <a:gd name="connsiteX61" fmla="*/ 4758963 w 11795125"/>
              <a:gd name="connsiteY61" fmla="*/ 1694203 h 6858000"/>
              <a:gd name="connsiteX62" fmla="*/ 4758423 w 11795125"/>
              <a:gd name="connsiteY62" fmla="*/ 1754421 h 6858000"/>
              <a:gd name="connsiteX63" fmla="*/ 4590365 w 11795125"/>
              <a:gd name="connsiteY63" fmla="*/ 2047199 h 6858000"/>
              <a:gd name="connsiteX64" fmla="*/ 4538665 w 11795125"/>
              <a:gd name="connsiteY64" fmla="*/ 2077046 h 6858000"/>
              <a:gd name="connsiteX65" fmla="*/ 4201084 w 11795125"/>
              <a:gd name="connsiteY65" fmla="*/ 2076201 h 6858000"/>
              <a:gd name="connsiteX66" fmla="*/ 4148664 w 11795125"/>
              <a:gd name="connsiteY66" fmla="*/ 2046559 h 6858000"/>
              <a:gd name="connsiteX67" fmla="*/ 3979505 w 11795125"/>
              <a:gd name="connsiteY67" fmla="*/ 1753567 h 6858000"/>
              <a:gd name="connsiteX68" fmla="*/ 3979680 w 11795125"/>
              <a:gd name="connsiteY68" fmla="*/ 1692718 h 6858000"/>
              <a:gd name="connsiteX69" fmla="*/ 4148104 w 11795125"/>
              <a:gd name="connsiteY69" fmla="*/ 1400573 h 6858000"/>
              <a:gd name="connsiteX70" fmla="*/ 4199803 w 11795125"/>
              <a:gd name="connsiteY70" fmla="*/ 1370724 h 6858000"/>
              <a:gd name="connsiteX71" fmla="*/ 3525946 w 11795125"/>
              <a:gd name="connsiteY71" fmla="*/ 1141304 h 6858000"/>
              <a:gd name="connsiteX72" fmla="*/ 3719554 w 11795125"/>
              <a:gd name="connsiteY72" fmla="*/ 1141427 h 6858000"/>
              <a:gd name="connsiteX73" fmla="*/ 3749860 w 11795125"/>
              <a:gd name="connsiteY73" fmla="*/ 1158808 h 6858000"/>
              <a:gd name="connsiteX74" fmla="*/ 3846980 w 11795125"/>
              <a:gd name="connsiteY74" fmla="*/ 1327024 h 6858000"/>
              <a:gd name="connsiteX75" fmla="*/ 3846670 w 11795125"/>
              <a:gd name="connsiteY75" fmla="*/ 1361598 h 6858000"/>
              <a:gd name="connsiteX76" fmla="*/ 3750182 w 11795125"/>
              <a:gd name="connsiteY76" fmla="*/ 1529691 h 6858000"/>
              <a:gd name="connsiteX77" fmla="*/ 3720499 w 11795125"/>
              <a:gd name="connsiteY77" fmla="*/ 1546828 h 6858000"/>
              <a:gd name="connsiteX78" fmla="*/ 3526682 w 11795125"/>
              <a:gd name="connsiteY78" fmla="*/ 1546343 h 6858000"/>
              <a:gd name="connsiteX79" fmla="*/ 3496586 w 11795125"/>
              <a:gd name="connsiteY79" fmla="*/ 1529324 h 6858000"/>
              <a:gd name="connsiteX80" fmla="*/ 3399466 w 11795125"/>
              <a:gd name="connsiteY80" fmla="*/ 1361108 h 6858000"/>
              <a:gd name="connsiteX81" fmla="*/ 3399566 w 11795125"/>
              <a:gd name="connsiteY81" fmla="*/ 1326172 h 6858000"/>
              <a:gd name="connsiteX82" fmla="*/ 3496264 w 11795125"/>
              <a:gd name="connsiteY82" fmla="*/ 1158441 h 6858000"/>
              <a:gd name="connsiteX83" fmla="*/ 3525946 w 11795125"/>
              <a:gd name="connsiteY83" fmla="*/ 1141304 h 6858000"/>
              <a:gd name="connsiteX84" fmla="*/ 3955878 w 11795125"/>
              <a:gd name="connsiteY84" fmla="*/ 173494 h 6858000"/>
              <a:gd name="connsiteX85" fmla="*/ 4500068 w 11795125"/>
              <a:gd name="connsiteY85" fmla="*/ 173838 h 6858000"/>
              <a:gd name="connsiteX86" fmla="*/ 4585252 w 11795125"/>
              <a:gd name="connsiteY86" fmla="*/ 222694 h 6858000"/>
              <a:gd name="connsiteX87" fmla="*/ 4858234 w 11795125"/>
              <a:gd name="connsiteY87" fmla="*/ 695514 h 6858000"/>
              <a:gd name="connsiteX88" fmla="*/ 4857363 w 11795125"/>
              <a:gd name="connsiteY88" fmla="*/ 792690 h 6858000"/>
              <a:gd name="connsiteX89" fmla="*/ 4586156 w 11795125"/>
              <a:gd name="connsiteY89" fmla="*/ 1265167 h 6858000"/>
              <a:gd name="connsiteX90" fmla="*/ 4502727 w 11795125"/>
              <a:gd name="connsiteY90" fmla="*/ 1313334 h 6858000"/>
              <a:gd name="connsiteX91" fmla="*/ 3957947 w 11795125"/>
              <a:gd name="connsiteY91" fmla="*/ 1311968 h 6858000"/>
              <a:gd name="connsiteX92" fmla="*/ 3873354 w 11795125"/>
              <a:gd name="connsiteY92" fmla="*/ 1264134 h 6858000"/>
              <a:gd name="connsiteX93" fmla="*/ 3600372 w 11795125"/>
              <a:gd name="connsiteY93" fmla="*/ 791315 h 6858000"/>
              <a:gd name="connsiteX94" fmla="*/ 3600653 w 11795125"/>
              <a:gd name="connsiteY94" fmla="*/ 693116 h 6858000"/>
              <a:gd name="connsiteX95" fmla="*/ 3872449 w 11795125"/>
              <a:gd name="connsiteY95" fmla="*/ 221662 h 6858000"/>
              <a:gd name="connsiteX96" fmla="*/ 3955878 w 11795125"/>
              <a:gd name="connsiteY96" fmla="*/ 173494 h 6858000"/>
              <a:gd name="connsiteX97" fmla="*/ 3852283 w 11795125"/>
              <a:gd name="connsiteY97" fmla="*/ 0 h 6858000"/>
              <a:gd name="connsiteX98" fmla="*/ 6130031 w 11795125"/>
              <a:gd name="connsiteY98" fmla="*/ 0 h 6858000"/>
              <a:gd name="connsiteX99" fmla="*/ 6102465 w 11795125"/>
              <a:gd name="connsiteY99" fmla="*/ 36730 h 6858000"/>
              <a:gd name="connsiteX100" fmla="*/ 5879948 w 11795125"/>
              <a:gd name="connsiteY100" fmla="*/ 127724 h 6858000"/>
              <a:gd name="connsiteX101" fmla="*/ 4102884 w 11795125"/>
              <a:gd name="connsiteY101" fmla="*/ 123270 h 6858000"/>
              <a:gd name="connsiteX102" fmla="*/ 3877665 w 11795125"/>
              <a:gd name="connsiteY102" fmla="*/ 32818 h 6858000"/>
              <a:gd name="connsiteX103" fmla="*/ 0 w 11795125"/>
              <a:gd name="connsiteY103" fmla="*/ 0 h 6858000"/>
              <a:gd name="connsiteX104" fmla="*/ 3781476 w 11795125"/>
              <a:gd name="connsiteY104" fmla="*/ 0 h 6858000"/>
              <a:gd name="connsiteX105" fmla="*/ 3800985 w 11795125"/>
              <a:gd name="connsiteY105" fmla="*/ 47617 h 6858000"/>
              <a:gd name="connsiteX106" fmla="*/ 3766711 w 11795125"/>
              <a:gd name="connsiteY106" fmla="*/ 287889 h 6858000"/>
              <a:gd name="connsiteX107" fmla="*/ 2882037 w 11795125"/>
              <a:gd name="connsiteY107" fmla="*/ 1829098 h 6858000"/>
              <a:gd name="connsiteX108" fmla="*/ 2609888 w 11795125"/>
              <a:gd name="connsiteY108" fmla="*/ 1986223 h 6858000"/>
              <a:gd name="connsiteX109" fmla="*/ 832823 w 11795125"/>
              <a:gd name="connsiteY109" fmla="*/ 1981768 h 6858000"/>
              <a:gd name="connsiteX110" fmla="*/ 556879 w 11795125"/>
              <a:gd name="connsiteY110" fmla="*/ 1825733 h 6858000"/>
              <a:gd name="connsiteX111" fmla="*/ 79254 w 11795125"/>
              <a:gd name="connsiteY111" fmla="*/ 998462 h 6858000"/>
              <a:gd name="connsiteX112" fmla="*/ 0 w 11795125"/>
              <a:gd name="connsiteY112" fmla="*/ 86119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11795125" h="6858000">
                <a:moveTo>
                  <a:pt x="4729712" y="4417922"/>
                </a:moveTo>
                <a:cubicBezTo>
                  <a:pt x="4729712" y="4417922"/>
                  <a:pt x="4729712" y="4417922"/>
                  <a:pt x="7234278" y="4419507"/>
                </a:cubicBezTo>
                <a:cubicBezTo>
                  <a:pt x="7396730" y="4419716"/>
                  <a:pt x="7544918" y="4503359"/>
                  <a:pt x="7626325" y="4644358"/>
                </a:cubicBezTo>
                <a:cubicBezTo>
                  <a:pt x="7626325" y="4644358"/>
                  <a:pt x="7626325" y="4644358"/>
                  <a:pt x="8882694" y="6820455"/>
                </a:cubicBezTo>
                <a:lnTo>
                  <a:pt x="8898077" y="6858000"/>
                </a:lnTo>
                <a:lnTo>
                  <a:pt x="3070863" y="6858000"/>
                </a:lnTo>
                <a:lnTo>
                  <a:pt x="3094823" y="6809422"/>
                </a:lnTo>
                <a:cubicBezTo>
                  <a:pt x="3094823" y="6809422"/>
                  <a:pt x="3094823" y="6809422"/>
                  <a:pt x="4345735" y="4639611"/>
                </a:cubicBezTo>
                <a:cubicBezTo>
                  <a:pt x="4422097" y="4501523"/>
                  <a:pt x="4571941" y="4415010"/>
                  <a:pt x="4729712" y="4417922"/>
                </a:cubicBezTo>
                <a:close/>
                <a:moveTo>
                  <a:pt x="2031302" y="2039301"/>
                </a:moveTo>
                <a:cubicBezTo>
                  <a:pt x="2031302" y="2039301"/>
                  <a:pt x="2031302" y="2039301"/>
                  <a:pt x="2747265" y="2039754"/>
                </a:cubicBezTo>
                <a:cubicBezTo>
                  <a:pt x="2793703" y="2039814"/>
                  <a:pt x="2836066" y="2063724"/>
                  <a:pt x="2859337" y="2104031"/>
                </a:cubicBezTo>
                <a:cubicBezTo>
                  <a:pt x="2859337" y="2104031"/>
                  <a:pt x="2859337" y="2104031"/>
                  <a:pt x="3218486" y="2726096"/>
                </a:cubicBezTo>
                <a:cubicBezTo>
                  <a:pt x="3240981" y="2765058"/>
                  <a:pt x="3241283" y="2815045"/>
                  <a:pt x="3217340" y="2853948"/>
                </a:cubicBezTo>
                <a:cubicBezTo>
                  <a:pt x="3217340" y="2853948"/>
                  <a:pt x="3217340" y="2853948"/>
                  <a:pt x="2860527" y="3475560"/>
                </a:cubicBezTo>
                <a:cubicBezTo>
                  <a:pt x="2838697" y="3515034"/>
                  <a:pt x="2795862" y="3539765"/>
                  <a:pt x="2750762" y="3538933"/>
                </a:cubicBezTo>
                <a:cubicBezTo>
                  <a:pt x="2750762" y="3538933"/>
                  <a:pt x="2750762" y="3538933"/>
                  <a:pt x="2034023" y="3537136"/>
                </a:cubicBezTo>
                <a:cubicBezTo>
                  <a:pt x="1988359" y="3538420"/>
                  <a:pt x="1945223" y="3513165"/>
                  <a:pt x="1922728" y="3474202"/>
                </a:cubicBezTo>
                <a:cubicBezTo>
                  <a:pt x="1922728" y="3474202"/>
                  <a:pt x="1922728" y="3474202"/>
                  <a:pt x="1563578" y="2852137"/>
                </a:cubicBezTo>
                <a:cubicBezTo>
                  <a:pt x="1540307" y="2811831"/>
                  <a:pt x="1540780" y="2763190"/>
                  <a:pt x="1563948" y="2722942"/>
                </a:cubicBezTo>
                <a:cubicBezTo>
                  <a:pt x="1563948" y="2722942"/>
                  <a:pt x="1563948" y="2722942"/>
                  <a:pt x="1921537" y="2102674"/>
                </a:cubicBezTo>
                <a:cubicBezTo>
                  <a:pt x="1943366" y="2063199"/>
                  <a:pt x="1986202" y="2038468"/>
                  <a:pt x="2031302" y="2039301"/>
                </a:cubicBezTo>
                <a:close/>
                <a:moveTo>
                  <a:pt x="9343478" y="1795745"/>
                </a:moveTo>
                <a:cubicBezTo>
                  <a:pt x="9343478" y="1795745"/>
                  <a:pt x="9343478" y="1795745"/>
                  <a:pt x="11620502" y="1797185"/>
                </a:cubicBezTo>
                <a:lnTo>
                  <a:pt x="11795125" y="1797296"/>
                </a:lnTo>
                <a:lnTo>
                  <a:pt x="11795125" y="6858000"/>
                </a:lnTo>
                <a:lnTo>
                  <a:pt x="8996698" y="6858000"/>
                </a:lnTo>
                <a:lnTo>
                  <a:pt x="8963663" y="6815289"/>
                </a:lnTo>
                <a:cubicBezTo>
                  <a:pt x="8963663" y="6815289"/>
                  <a:pt x="8963663" y="6815289"/>
                  <a:pt x="7707295" y="4639193"/>
                </a:cubicBezTo>
                <a:cubicBezTo>
                  <a:pt x="7625888" y="4498193"/>
                  <a:pt x="7627546" y="4328036"/>
                  <a:pt x="7708590" y="4187244"/>
                </a:cubicBezTo>
                <a:cubicBezTo>
                  <a:pt x="7708590" y="4187244"/>
                  <a:pt x="7708590" y="4187244"/>
                  <a:pt x="8959501" y="2017434"/>
                </a:cubicBezTo>
                <a:cubicBezTo>
                  <a:pt x="9035863" y="1879345"/>
                  <a:pt x="9185707" y="1792833"/>
                  <a:pt x="9343478" y="1795745"/>
                </a:cubicBezTo>
                <a:close/>
                <a:moveTo>
                  <a:pt x="3102644" y="1739841"/>
                </a:moveTo>
                <a:cubicBezTo>
                  <a:pt x="3102644" y="1739841"/>
                  <a:pt x="3102644" y="1739841"/>
                  <a:pt x="3385876" y="1740020"/>
                </a:cubicBezTo>
                <a:cubicBezTo>
                  <a:pt x="3404247" y="1740043"/>
                  <a:pt x="3421005" y="1749503"/>
                  <a:pt x="3430211" y="1765448"/>
                </a:cubicBezTo>
                <a:cubicBezTo>
                  <a:pt x="3430211" y="1765448"/>
                  <a:pt x="3430211" y="1765448"/>
                  <a:pt x="3572289" y="2011533"/>
                </a:cubicBezTo>
                <a:cubicBezTo>
                  <a:pt x="3581188" y="2026948"/>
                  <a:pt x="3581308" y="2046721"/>
                  <a:pt x="3571836" y="2062111"/>
                </a:cubicBezTo>
                <a:cubicBezTo>
                  <a:pt x="3571836" y="2062111"/>
                  <a:pt x="3571836" y="2062111"/>
                  <a:pt x="3430681" y="2308019"/>
                </a:cubicBezTo>
                <a:cubicBezTo>
                  <a:pt x="3422046" y="2323634"/>
                  <a:pt x="3405101" y="2333418"/>
                  <a:pt x="3387260" y="2333088"/>
                </a:cubicBezTo>
                <a:cubicBezTo>
                  <a:pt x="3387260" y="2333088"/>
                  <a:pt x="3387260" y="2333088"/>
                  <a:pt x="3103720" y="2332378"/>
                </a:cubicBezTo>
                <a:cubicBezTo>
                  <a:pt x="3085656" y="2332886"/>
                  <a:pt x="3068592" y="2322895"/>
                  <a:pt x="3059693" y="2307481"/>
                </a:cubicBezTo>
                <a:cubicBezTo>
                  <a:pt x="3059693" y="2307481"/>
                  <a:pt x="3059693" y="2307481"/>
                  <a:pt x="2917615" y="2061395"/>
                </a:cubicBezTo>
                <a:cubicBezTo>
                  <a:pt x="2908409" y="2045450"/>
                  <a:pt x="2908596" y="2026208"/>
                  <a:pt x="2917761" y="2010286"/>
                </a:cubicBezTo>
                <a:cubicBezTo>
                  <a:pt x="2917761" y="2010286"/>
                  <a:pt x="2917761" y="2010286"/>
                  <a:pt x="3059222" y="1764910"/>
                </a:cubicBezTo>
                <a:cubicBezTo>
                  <a:pt x="3067857" y="1749295"/>
                  <a:pt x="3084803" y="1739511"/>
                  <a:pt x="3102644" y="1739841"/>
                </a:cubicBezTo>
                <a:close/>
                <a:moveTo>
                  <a:pt x="3522963" y="1598675"/>
                </a:moveTo>
                <a:cubicBezTo>
                  <a:pt x="3522963" y="1598675"/>
                  <a:pt x="3522963" y="1598675"/>
                  <a:pt x="3625194" y="1598740"/>
                </a:cubicBezTo>
                <a:cubicBezTo>
                  <a:pt x="3631826" y="1598748"/>
                  <a:pt x="3637874" y="1602162"/>
                  <a:pt x="3641197" y="1607918"/>
                </a:cubicBezTo>
                <a:cubicBezTo>
                  <a:pt x="3641197" y="1607918"/>
                  <a:pt x="3641197" y="1607918"/>
                  <a:pt x="3692479" y="1696742"/>
                </a:cubicBezTo>
                <a:cubicBezTo>
                  <a:pt x="3695691" y="1702305"/>
                  <a:pt x="3695735" y="1709443"/>
                  <a:pt x="3692315" y="1714998"/>
                </a:cubicBezTo>
                <a:cubicBezTo>
                  <a:pt x="3692315" y="1714998"/>
                  <a:pt x="3692315" y="1714998"/>
                  <a:pt x="3641367" y="1803757"/>
                </a:cubicBezTo>
                <a:cubicBezTo>
                  <a:pt x="3638250" y="1809393"/>
                  <a:pt x="3632134" y="1812924"/>
                  <a:pt x="3625694" y="1812806"/>
                </a:cubicBezTo>
                <a:cubicBezTo>
                  <a:pt x="3625694" y="1812806"/>
                  <a:pt x="3625694" y="1812806"/>
                  <a:pt x="3523352" y="1812549"/>
                </a:cubicBezTo>
                <a:cubicBezTo>
                  <a:pt x="3516832" y="1812733"/>
                  <a:pt x="3510671" y="1809127"/>
                  <a:pt x="3507459" y="1803563"/>
                </a:cubicBezTo>
                <a:cubicBezTo>
                  <a:pt x="3507459" y="1803563"/>
                  <a:pt x="3507459" y="1803563"/>
                  <a:pt x="3456177" y="1714739"/>
                </a:cubicBezTo>
                <a:cubicBezTo>
                  <a:pt x="3452854" y="1708984"/>
                  <a:pt x="3452922" y="1702038"/>
                  <a:pt x="3456230" y="1696292"/>
                </a:cubicBezTo>
                <a:cubicBezTo>
                  <a:pt x="3456230" y="1696292"/>
                  <a:pt x="3456230" y="1696292"/>
                  <a:pt x="3507290" y="1607724"/>
                </a:cubicBezTo>
                <a:cubicBezTo>
                  <a:pt x="3510406" y="1602087"/>
                  <a:pt x="3516523" y="1598556"/>
                  <a:pt x="3522963" y="1598675"/>
                </a:cubicBezTo>
                <a:close/>
                <a:moveTo>
                  <a:pt x="4199803" y="1370724"/>
                </a:moveTo>
                <a:cubicBezTo>
                  <a:pt x="4199803" y="1370724"/>
                  <a:pt x="4199803" y="1370724"/>
                  <a:pt x="4537019" y="1370938"/>
                </a:cubicBezTo>
                <a:cubicBezTo>
                  <a:pt x="4558892" y="1370965"/>
                  <a:pt x="4578843" y="1382227"/>
                  <a:pt x="4589804" y="1401211"/>
                </a:cubicBezTo>
                <a:cubicBezTo>
                  <a:pt x="4589804" y="1401211"/>
                  <a:pt x="4589804" y="1401211"/>
                  <a:pt x="4758963" y="1694203"/>
                </a:cubicBezTo>
                <a:cubicBezTo>
                  <a:pt x="4769558" y="1712554"/>
                  <a:pt x="4769700" y="1736097"/>
                  <a:pt x="4758423" y="1754421"/>
                </a:cubicBezTo>
                <a:cubicBezTo>
                  <a:pt x="4758423" y="1754421"/>
                  <a:pt x="4758423" y="1754421"/>
                  <a:pt x="4590365" y="2047199"/>
                </a:cubicBezTo>
                <a:cubicBezTo>
                  <a:pt x="4580083" y="2065790"/>
                  <a:pt x="4559908" y="2077438"/>
                  <a:pt x="4538665" y="2077046"/>
                </a:cubicBezTo>
                <a:cubicBezTo>
                  <a:pt x="4538665" y="2077046"/>
                  <a:pt x="4538665" y="2077046"/>
                  <a:pt x="4201084" y="2076201"/>
                </a:cubicBezTo>
                <a:cubicBezTo>
                  <a:pt x="4179577" y="2076805"/>
                  <a:pt x="4159259" y="2064910"/>
                  <a:pt x="4148664" y="2046559"/>
                </a:cubicBezTo>
                <a:cubicBezTo>
                  <a:pt x="4148664" y="2046559"/>
                  <a:pt x="4148664" y="2046559"/>
                  <a:pt x="3979505" y="1753567"/>
                </a:cubicBezTo>
                <a:cubicBezTo>
                  <a:pt x="3968545" y="1734583"/>
                  <a:pt x="3968768" y="1711673"/>
                  <a:pt x="3979680" y="1692718"/>
                </a:cubicBezTo>
                <a:cubicBezTo>
                  <a:pt x="3979680" y="1692718"/>
                  <a:pt x="3979680" y="1692718"/>
                  <a:pt x="4148104" y="1400573"/>
                </a:cubicBezTo>
                <a:cubicBezTo>
                  <a:pt x="4158385" y="1381980"/>
                  <a:pt x="4178560" y="1370332"/>
                  <a:pt x="4199803" y="1370724"/>
                </a:cubicBezTo>
                <a:close/>
                <a:moveTo>
                  <a:pt x="3525946" y="1141304"/>
                </a:moveTo>
                <a:cubicBezTo>
                  <a:pt x="3525946" y="1141304"/>
                  <a:pt x="3525946" y="1141304"/>
                  <a:pt x="3719554" y="1141427"/>
                </a:cubicBezTo>
                <a:cubicBezTo>
                  <a:pt x="3732112" y="1141443"/>
                  <a:pt x="3743567" y="1147909"/>
                  <a:pt x="3749860" y="1158808"/>
                </a:cubicBezTo>
                <a:cubicBezTo>
                  <a:pt x="3749860" y="1158808"/>
                  <a:pt x="3749860" y="1158808"/>
                  <a:pt x="3846980" y="1327024"/>
                </a:cubicBezTo>
                <a:cubicBezTo>
                  <a:pt x="3853063" y="1337561"/>
                  <a:pt x="3853144" y="1351077"/>
                  <a:pt x="3846670" y="1361598"/>
                </a:cubicBezTo>
                <a:cubicBezTo>
                  <a:pt x="3846670" y="1361598"/>
                  <a:pt x="3846670" y="1361598"/>
                  <a:pt x="3750182" y="1529691"/>
                </a:cubicBezTo>
                <a:cubicBezTo>
                  <a:pt x="3744279" y="1540366"/>
                  <a:pt x="3732695" y="1547054"/>
                  <a:pt x="3720499" y="1546828"/>
                </a:cubicBezTo>
                <a:cubicBezTo>
                  <a:pt x="3720499" y="1546828"/>
                  <a:pt x="3720499" y="1546828"/>
                  <a:pt x="3526682" y="1546343"/>
                </a:cubicBezTo>
                <a:cubicBezTo>
                  <a:pt x="3514334" y="1546689"/>
                  <a:pt x="3502669" y="1539861"/>
                  <a:pt x="3496586" y="1529324"/>
                </a:cubicBezTo>
                <a:cubicBezTo>
                  <a:pt x="3496586" y="1529324"/>
                  <a:pt x="3496586" y="1529324"/>
                  <a:pt x="3399466" y="1361108"/>
                </a:cubicBezTo>
                <a:cubicBezTo>
                  <a:pt x="3393173" y="1350208"/>
                  <a:pt x="3393302" y="1337055"/>
                  <a:pt x="3399566" y="1326172"/>
                </a:cubicBezTo>
                <a:cubicBezTo>
                  <a:pt x="3399566" y="1326172"/>
                  <a:pt x="3399566" y="1326172"/>
                  <a:pt x="3496264" y="1158441"/>
                </a:cubicBezTo>
                <a:cubicBezTo>
                  <a:pt x="3502167" y="1147767"/>
                  <a:pt x="3513750" y="1141079"/>
                  <a:pt x="3525946" y="1141304"/>
                </a:cubicBezTo>
                <a:close/>
                <a:moveTo>
                  <a:pt x="3955878" y="173494"/>
                </a:moveTo>
                <a:cubicBezTo>
                  <a:pt x="3955878" y="173494"/>
                  <a:pt x="3955878" y="173494"/>
                  <a:pt x="4500068" y="173838"/>
                </a:cubicBezTo>
                <a:cubicBezTo>
                  <a:pt x="4535365" y="173884"/>
                  <a:pt x="4567564" y="192057"/>
                  <a:pt x="4585252" y="222694"/>
                </a:cubicBezTo>
                <a:cubicBezTo>
                  <a:pt x="4585252" y="222694"/>
                  <a:pt x="4585252" y="222694"/>
                  <a:pt x="4858234" y="695514"/>
                </a:cubicBezTo>
                <a:cubicBezTo>
                  <a:pt x="4875332" y="725128"/>
                  <a:pt x="4875562" y="763121"/>
                  <a:pt x="4857363" y="792690"/>
                </a:cubicBezTo>
                <a:cubicBezTo>
                  <a:pt x="4857363" y="792690"/>
                  <a:pt x="4857363" y="792690"/>
                  <a:pt x="4586156" y="1265167"/>
                </a:cubicBezTo>
                <a:cubicBezTo>
                  <a:pt x="4569564" y="1295169"/>
                  <a:pt x="4537006" y="1313967"/>
                  <a:pt x="4502727" y="1313334"/>
                </a:cubicBezTo>
                <a:cubicBezTo>
                  <a:pt x="4502727" y="1313334"/>
                  <a:pt x="4502727" y="1313334"/>
                  <a:pt x="3957947" y="1311968"/>
                </a:cubicBezTo>
                <a:cubicBezTo>
                  <a:pt x="3923239" y="1312944"/>
                  <a:pt x="3890452" y="1293749"/>
                  <a:pt x="3873354" y="1264134"/>
                </a:cubicBezTo>
                <a:cubicBezTo>
                  <a:pt x="3873354" y="1264134"/>
                  <a:pt x="3873354" y="1264134"/>
                  <a:pt x="3600372" y="791315"/>
                </a:cubicBezTo>
                <a:cubicBezTo>
                  <a:pt x="3582684" y="760678"/>
                  <a:pt x="3583043" y="723707"/>
                  <a:pt x="3600653" y="693116"/>
                </a:cubicBezTo>
                <a:cubicBezTo>
                  <a:pt x="3600653" y="693116"/>
                  <a:pt x="3600653" y="693116"/>
                  <a:pt x="3872449" y="221662"/>
                </a:cubicBezTo>
                <a:cubicBezTo>
                  <a:pt x="3889041" y="191658"/>
                  <a:pt x="3921599" y="172861"/>
                  <a:pt x="3955878" y="173494"/>
                </a:cubicBezTo>
                <a:close/>
                <a:moveTo>
                  <a:pt x="3852283" y="0"/>
                </a:moveTo>
                <a:lnTo>
                  <a:pt x="6130031" y="0"/>
                </a:lnTo>
                <a:lnTo>
                  <a:pt x="6102465" y="36730"/>
                </a:lnTo>
                <a:cubicBezTo>
                  <a:pt x="6044520" y="95168"/>
                  <a:pt x="5963814" y="129272"/>
                  <a:pt x="5879948" y="127724"/>
                </a:cubicBezTo>
                <a:cubicBezTo>
                  <a:pt x="5879948" y="127724"/>
                  <a:pt x="5879948" y="127724"/>
                  <a:pt x="4102884" y="123270"/>
                </a:cubicBezTo>
                <a:cubicBezTo>
                  <a:pt x="4017972" y="125657"/>
                  <a:pt x="3936583" y="91034"/>
                  <a:pt x="3877665" y="32818"/>
                </a:cubicBezTo>
                <a:close/>
                <a:moveTo>
                  <a:pt x="0" y="0"/>
                </a:moveTo>
                <a:lnTo>
                  <a:pt x="3781476" y="0"/>
                </a:lnTo>
                <a:lnTo>
                  <a:pt x="3800985" y="47617"/>
                </a:lnTo>
                <a:cubicBezTo>
                  <a:pt x="3821943" y="127749"/>
                  <a:pt x="3811234" y="215546"/>
                  <a:pt x="3766711" y="287889"/>
                </a:cubicBezTo>
                <a:cubicBezTo>
                  <a:pt x="3766711" y="287889"/>
                  <a:pt x="3766711" y="287889"/>
                  <a:pt x="2882037" y="1829098"/>
                </a:cubicBezTo>
                <a:cubicBezTo>
                  <a:pt x="2827913" y="1926970"/>
                  <a:pt x="2721708" y="1988287"/>
                  <a:pt x="2609888" y="1986223"/>
                </a:cubicBezTo>
                <a:cubicBezTo>
                  <a:pt x="2609888" y="1986223"/>
                  <a:pt x="2609888" y="1986223"/>
                  <a:pt x="832823" y="1981768"/>
                </a:cubicBezTo>
                <a:cubicBezTo>
                  <a:pt x="719607" y="1984952"/>
                  <a:pt x="612654" y="1922338"/>
                  <a:pt x="556879" y="1825733"/>
                </a:cubicBezTo>
                <a:cubicBezTo>
                  <a:pt x="556879" y="1825733"/>
                  <a:pt x="556879" y="1825733"/>
                  <a:pt x="79254" y="998462"/>
                </a:cubicBezTo>
                <a:lnTo>
                  <a:pt x="0" y="86119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864000" rtlCol="0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фото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66117" y="1816509"/>
            <a:ext cx="4459766" cy="3146839"/>
          </a:xfrm>
          <a:prstGeom prst="roundRect">
            <a:avLst>
              <a:gd name="adj" fmla="val 2139"/>
            </a:avLst>
          </a:prstGeom>
          <a:gradFill>
            <a:gsLst>
              <a:gs pos="100000">
                <a:schemeClr val="tx1">
                  <a:lumMod val="95000"/>
                  <a:lumOff val="5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  <a:lin ang="10800000" scaled="0"/>
          </a:gradFill>
          <a:ln>
            <a:solidFill>
              <a:schemeClr val="bg1">
                <a:lumMod val="50000"/>
              </a:schemeClr>
            </a:solidFill>
          </a:ln>
        </p:spPr>
        <p:txBody>
          <a:bodyPr lIns="180000" tIns="288000" rIns="180000" bIns="180000" rtlCol="0" anchor="t"/>
          <a:lstStyle>
            <a:lvl1pPr algn="l">
              <a:lnSpc>
                <a:spcPts val="4000"/>
              </a:lnSpc>
              <a:defRPr sz="3800" b="1" spc="-3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заголовок слайда-разделителя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48124" y="3795246"/>
            <a:ext cx="4000500" cy="997905"/>
          </a:xfrm>
          <a:noFill/>
        </p:spPr>
        <p:txBody>
          <a:bodyPr lIns="0" tIns="0" rIns="0" bIns="0" rtlCol="0"/>
          <a:lstStyle>
            <a:lvl1pPr marL="0" indent="0" algn="l">
              <a:buNone/>
              <a:defRPr sz="21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734B1E83-6080-4D35-A216-8E5C39902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0DE95353-8EE1-49C9-ADAC-E76BD49D2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62273663"/>
      </p:ext>
    </p:extLst>
  </p:cSld>
  <p:clrMapOvr>
    <a:masterClrMapping/>
  </p:clrMapOvr>
  <p:transition spd="med" advClick="0" advTm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-фотография 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исунок 10">
            <a:extLst>
              <a:ext uri="{FF2B5EF4-FFF2-40B4-BE49-F238E27FC236}">
                <a16:creationId xmlns:a16="http://schemas.microsoft.com/office/drawing/2014/main" xmlns="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481149" y="1684742"/>
            <a:ext cx="4904790" cy="433376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5472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заголовок</a:t>
            </a:r>
          </a:p>
        </p:txBody>
      </p:sp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xmlns="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5472000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Подзаголовок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511566"/>
            <a:ext cx="5472000" cy="4680434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1350103997"/>
      </p:ext>
    </p:extLst>
  </p:cSld>
  <p:clrMapOvr>
    <a:masterClrMapping/>
  </p:clrMapOvr>
  <p:transition spd="med" advClick="0" advTm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-фотография 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>
            <a:extLst>
              <a:ext uri="{FF2B5EF4-FFF2-40B4-BE49-F238E27FC236}">
                <a16:creationId xmlns:a16="http://schemas.microsoft.com/office/drawing/2014/main" xmlns="" id="{C64B33BB-8F3A-42CE-BBDA-D08AA3266737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6282692" y="432000"/>
            <a:ext cx="5511800" cy="5760000"/>
          </a:xfrm>
          <a:custGeom>
            <a:avLst/>
            <a:gdLst>
              <a:gd name="connsiteX0" fmla="*/ 193823 w 5511800"/>
              <a:gd name="connsiteY0" fmla="*/ 0 h 5760000"/>
              <a:gd name="connsiteX1" fmla="*/ 5511800 w 5511800"/>
              <a:gd name="connsiteY1" fmla="*/ 0 h 5760000"/>
              <a:gd name="connsiteX2" fmla="*/ 5511800 w 5511800"/>
              <a:gd name="connsiteY2" fmla="*/ 5760000 h 5760000"/>
              <a:gd name="connsiteX3" fmla="*/ 193823 w 5511800"/>
              <a:gd name="connsiteY3" fmla="*/ 5760000 h 5760000"/>
              <a:gd name="connsiteX4" fmla="*/ 3937 w 5511800"/>
              <a:gd name="connsiteY4" fmla="*/ 5605239 h 5760000"/>
              <a:gd name="connsiteX5" fmla="*/ 0 w 5511800"/>
              <a:gd name="connsiteY5" fmla="*/ 5566186 h 5760000"/>
              <a:gd name="connsiteX6" fmla="*/ 0 w 5511800"/>
              <a:gd name="connsiteY6" fmla="*/ 193814 h 5760000"/>
              <a:gd name="connsiteX7" fmla="*/ 3937 w 5511800"/>
              <a:gd name="connsiteY7" fmla="*/ 154762 h 5760000"/>
              <a:gd name="connsiteX8" fmla="*/ 193823 w 5511800"/>
              <a:gd name="connsiteY8" fmla="*/ 0 h 57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11800" h="5760000">
                <a:moveTo>
                  <a:pt x="193823" y="0"/>
                </a:moveTo>
                <a:lnTo>
                  <a:pt x="5511800" y="0"/>
                </a:lnTo>
                <a:lnTo>
                  <a:pt x="5511800" y="5760000"/>
                </a:lnTo>
                <a:lnTo>
                  <a:pt x="193823" y="5760000"/>
                </a:lnTo>
                <a:cubicBezTo>
                  <a:pt x="100158" y="5760000"/>
                  <a:pt x="22011" y="5693561"/>
                  <a:pt x="3937" y="5605239"/>
                </a:cubicBezTo>
                <a:lnTo>
                  <a:pt x="0" y="5566186"/>
                </a:lnTo>
                <a:lnTo>
                  <a:pt x="0" y="193814"/>
                </a:lnTo>
                <a:lnTo>
                  <a:pt x="3937" y="154762"/>
                </a:lnTo>
                <a:cubicBezTo>
                  <a:pt x="22011" y="66440"/>
                  <a:pt x="100158" y="0"/>
                  <a:pt x="193823" y="0"/>
                </a:cubicBezTo>
                <a:close/>
              </a:path>
            </a:pathLst>
          </a:custGeom>
        </p:spPr>
        <p:txBody>
          <a:bodyPr wrap="square" tIns="0" rtlCol="0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фото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5472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заголовок</a:t>
            </a:r>
          </a:p>
        </p:txBody>
      </p:sp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xmlns="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5472000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Подзаголовок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511566"/>
            <a:ext cx="5472000" cy="4680434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1416292690"/>
      </p:ext>
    </p:extLst>
  </p:cSld>
  <p:clrMapOvr>
    <a:masterClrMapping/>
  </p:clrMapOvr>
  <p:transition spd="med" advClick="0" advTm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-фотография 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исунок 10">
            <a:extLst>
              <a:ext uri="{FF2B5EF4-FFF2-40B4-BE49-F238E27FC236}">
                <a16:creationId xmlns:a16="http://schemas.microsoft.com/office/drawing/2014/main" xmlns="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812170" y="2376298"/>
            <a:ext cx="2405261" cy="212523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5472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заголовок</a:t>
            </a:r>
          </a:p>
        </p:txBody>
      </p:sp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xmlns="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5472000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Подзаголовок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511566"/>
            <a:ext cx="5472000" cy="4680434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xmlns="" id="{01317B12-44C8-4227-9EB8-973D2226E63F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8812420" y="1176148"/>
            <a:ext cx="2405261" cy="212523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xmlns="" id="{1AD2255F-36DA-4BDE-B54D-F94F14B68B6C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8812419" y="3552739"/>
            <a:ext cx="2405261" cy="212523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</p:spTree>
    <p:extLst>
      <p:ext uri="{BB962C8B-B14F-4D97-AF65-F5344CB8AC3E}">
        <p14:creationId xmlns:p14="http://schemas.microsoft.com/office/powerpoint/2010/main" xmlns="" val="2829556515"/>
      </p:ext>
    </p:extLst>
  </p:cSld>
  <p:clrMapOvr>
    <a:masterClrMapping/>
  </p:clrMapOvr>
  <p:transition spd="med" advClick="0" advTm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лилиния 5">
            <a:extLst>
              <a:ext uri="{FF2B5EF4-FFF2-40B4-BE49-F238E27FC236}">
                <a16:creationId xmlns:a16="http://schemas.microsoft.com/office/drawing/2014/main" xmlns="" id="{CD92D281-07CD-478F-9BF5-BA7D43439A3D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431800" y="5530292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0" dirty="0"/>
          </a:p>
        </p:txBody>
      </p:sp>
      <p:sp>
        <p:nvSpPr>
          <p:cNvPr id="11" name="Полилиния 5">
            <a:extLst>
              <a:ext uri="{FF2B5EF4-FFF2-40B4-BE49-F238E27FC236}">
                <a16:creationId xmlns:a16="http://schemas.microsoft.com/office/drawing/2014/main" xmlns="" id="{B2C53265-8805-42B3-82B4-151EFBC42731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537134" y="1312995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0" dirty="0"/>
          </a:p>
        </p:txBody>
      </p:sp>
      <p:sp>
        <p:nvSpPr>
          <p:cNvPr id="13" name="Полилиния 5">
            <a:extLst>
              <a:ext uri="{FF2B5EF4-FFF2-40B4-BE49-F238E27FC236}">
                <a16:creationId xmlns:a16="http://schemas.microsoft.com/office/drawing/2014/main" xmlns="" id="{D0111EB4-98AF-4EB7-878B-31FD32A95141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683871" y="300388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0" dirty="0"/>
          </a:p>
        </p:txBody>
      </p:sp>
      <p:sp>
        <p:nvSpPr>
          <p:cNvPr id="14" name="Полилиния 5">
            <a:extLst>
              <a:ext uri="{FF2B5EF4-FFF2-40B4-BE49-F238E27FC236}">
                <a16:creationId xmlns:a16="http://schemas.microsoft.com/office/drawing/2014/main" xmlns="" id="{33809002-30A9-49C0-BE36-B14DD1E4D872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449746" y="5304339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0" dirty="0"/>
          </a:p>
        </p:txBody>
      </p:sp>
      <p:sp>
        <p:nvSpPr>
          <p:cNvPr id="15" name="Полилиния 5">
            <a:extLst>
              <a:ext uri="{FF2B5EF4-FFF2-40B4-BE49-F238E27FC236}">
                <a16:creationId xmlns:a16="http://schemas.microsoft.com/office/drawing/2014/main" xmlns="" id="{FFD5C582-B212-4ADA-AB1B-0481AA39C3A9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1007557" y="354617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заголовок</a:t>
            </a:r>
          </a:p>
        </p:txBody>
      </p:sp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xmlns="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Подзаголовок</a:t>
            </a:r>
          </a:p>
        </p:txBody>
      </p:sp>
      <p:sp>
        <p:nvSpPr>
          <p:cNvPr id="3" name="Сравнение слева — заполнитель 1">
            <a:extLst>
              <a:ext uri="{FF2B5EF4-FFF2-40B4-BE49-F238E27FC236}">
                <a16:creationId xmlns:a16="http://schemas.microsoft.com/office/drawing/2014/main" xmlns="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5834"/>
            <a:ext cx="5472000" cy="360000"/>
          </a:xfrm>
        </p:spPr>
        <p:txBody>
          <a:bodyPr rtlCol="0" anchor="t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xmlns="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2023668"/>
            <a:ext cx="5472000" cy="4168332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12" name="Сравнение слева — заполнитель 2">
            <a:extLst>
              <a:ext uri="{FF2B5EF4-FFF2-40B4-BE49-F238E27FC236}">
                <a16:creationId xmlns:a16="http://schemas.microsoft.com/office/drawing/2014/main" xmlns="" id="{78A963F8-6F6E-440E-B3B3-DDE13C083A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00000" y="1516359"/>
            <a:ext cx="5472000" cy="358775"/>
          </a:xfrm>
        </p:spPr>
        <p:txBody>
          <a:bodyPr rtlCol="0"/>
          <a:lstStyle>
            <a:lvl1pPr marL="0" indent="0">
              <a:buNone/>
              <a:defRPr sz="2400" b="1"/>
            </a:lvl1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8" name="Текст 4">
            <a:extLst>
              <a:ext uri="{FF2B5EF4-FFF2-40B4-BE49-F238E27FC236}">
                <a16:creationId xmlns:a16="http://schemas.microsoft.com/office/drawing/2014/main" xmlns="" id="{DF0A5256-B267-47DA-858A-0F3867CB61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2020359"/>
            <a:ext cx="5472113" cy="4170891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8733E7E-50D2-4F6C-9DF2-CF4C98C4B8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2509955754"/>
      </p:ext>
    </p:extLst>
  </p:cSld>
  <p:clrMapOvr>
    <a:masterClrMapping/>
  </p:clrMapOvr>
  <p:transition spd="med" advClick="0" advTm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ольшое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6">
            <a:extLst>
              <a:ext uri="{FF2B5EF4-FFF2-40B4-BE49-F238E27FC236}">
                <a16:creationId xmlns:a16="http://schemas.microsoft.com/office/drawing/2014/main" xmlns="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1771313" cy="6191250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8B3D119C-DBF5-4B4F-BE38-7BD7B5C8A5D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BBC3BEE7-44AC-45BC-B4E7-93E3454EB8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0687" y="5066452"/>
            <a:ext cx="4459766" cy="539345"/>
          </a:xfrm>
          <a:prstGeom prst="roundRect">
            <a:avLst>
              <a:gd name="adj" fmla="val 10086"/>
            </a:avLst>
          </a:prstGeom>
          <a:gradFill>
            <a:gsLst>
              <a:gs pos="100000">
                <a:schemeClr val="tx1">
                  <a:lumMod val="95000"/>
                  <a:lumOff val="5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  <a:lin ang="10800000" scaled="0"/>
          </a:gradFill>
          <a:ln>
            <a:solidFill>
              <a:schemeClr val="bg1">
                <a:lumMod val="50000"/>
              </a:schemeClr>
            </a:solidFill>
          </a:ln>
        </p:spPr>
        <p:txBody>
          <a:bodyPr lIns="180000" tIns="108000" rIns="180000" bIns="0" rtlCol="0" anchor="t"/>
          <a:lstStyle>
            <a:lvl1pPr algn="l">
              <a:lnSpc>
                <a:spcPct val="100000"/>
              </a:lnSpc>
              <a:defRPr sz="1800" b="0" spc="0">
                <a:solidFill>
                  <a:schemeClr val="bg1">
                    <a:lumMod val="95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ru-RU" noProof="0" dirty="0"/>
              <a:t>Введите подпись</a:t>
            </a:r>
          </a:p>
        </p:txBody>
      </p:sp>
    </p:spTree>
    <p:extLst>
      <p:ext uri="{BB962C8B-B14F-4D97-AF65-F5344CB8AC3E}">
        <p14:creationId xmlns:p14="http://schemas.microsoft.com/office/powerpoint/2010/main" xmlns="" val="1987784647"/>
      </p:ext>
    </p:extLst>
  </p:cSld>
  <p:clrMapOvr>
    <a:masterClrMapping/>
  </p:clrMapOvr>
  <p:transition spd="med" advClick="0" advTm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70E81F30-8FC8-4841-8404-4DC79218B945}"/>
              </a:ext>
            </a:extLst>
          </p:cNvPr>
          <p:cNvSpPr/>
          <p:nvPr/>
        </p:nvSpPr>
        <p:spPr>
          <a:xfrm>
            <a:off x="11793520" y="0"/>
            <a:ext cx="35276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5" name="Прямоугольник: Скругленные углы 24">
            <a:extLst>
              <a:ext uri="{FF2B5EF4-FFF2-40B4-BE49-F238E27FC236}">
                <a16:creationId xmlns:a16="http://schemas.microsoft.com/office/drawing/2014/main" xmlns="" id="{83D29F65-481C-4C80-BB65-121E5AED26B5}"/>
              </a:ext>
            </a:extLst>
          </p:cNvPr>
          <p:cNvSpPr/>
          <p:nvPr/>
        </p:nvSpPr>
        <p:spPr>
          <a:xfrm>
            <a:off x="11844618" y="6249961"/>
            <a:ext cx="230420" cy="460402"/>
          </a:xfrm>
          <a:prstGeom prst="roundRect">
            <a:avLst>
              <a:gd name="adj" fmla="val 7366"/>
            </a:avLst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4BC39664-EB8B-4A32-915A-D4308F792772}"/>
              </a:ext>
            </a:extLst>
          </p:cNvPr>
          <p:cNvSpPr/>
          <p:nvPr/>
        </p:nvSpPr>
        <p:spPr>
          <a:xfrm rot="5400000">
            <a:off x="8740140" y="3406142"/>
            <a:ext cx="6857999" cy="45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AC6C03AE-289A-4BCC-971C-3400028C8764}"/>
              </a:ext>
            </a:extLst>
          </p:cNvPr>
          <p:cNvSpPr/>
          <p:nvPr/>
        </p:nvSpPr>
        <p:spPr>
          <a:xfrm rot="5400000">
            <a:off x="8694713" y="3406143"/>
            <a:ext cx="6857999" cy="4572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alpha val="0"/>
                </a:schemeClr>
              </a:gs>
              <a:gs pos="100000">
                <a:schemeClr val="bg1">
                  <a:lumMod val="65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80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ru-RU" noProof="0" dirty="0"/>
              <a:t>Щелкните, чтобы изменить заголовок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2000"/>
            <a:ext cx="11328000" cy="4679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000" y="6361483"/>
            <a:ext cx="5484930" cy="201532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27656" y="6277243"/>
            <a:ext cx="464344" cy="400188"/>
          </a:xfrm>
          <a:prstGeom prst="roundRect">
            <a:avLst>
              <a:gd name="adj" fmla="val 9526"/>
            </a:avLst>
          </a:prstGeom>
          <a:gradFill>
            <a:gsLst>
              <a:gs pos="20000">
                <a:schemeClr val="tx1">
                  <a:lumMod val="75000"/>
                  <a:lumOff val="25000"/>
                </a:schemeClr>
              </a:gs>
              <a:gs pos="82000">
                <a:schemeClr val="tx1"/>
              </a:gs>
            </a:gsLst>
            <a:lin ang="3000000" scaled="0"/>
          </a:gradFill>
          <a:ln w="6350">
            <a:solidFill>
              <a:schemeClr val="accent1"/>
            </a:solidFill>
          </a:ln>
        </p:spPr>
        <p:txBody>
          <a:bodyPr vert="horz" lIns="0" tIns="0" rIns="0" bIns="0" rtlCol="0" anchor="ctr"/>
          <a:lstStyle>
            <a:lvl1pPr algn="ctr"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49" r:id="rId2"/>
    <p:sldLayoutId id="2147483662" r:id="rId3"/>
    <p:sldLayoutId id="2147483663" r:id="rId4"/>
    <p:sldLayoutId id="2147483658" r:id="rId5"/>
    <p:sldLayoutId id="2147483665" r:id="rId6"/>
    <p:sldLayoutId id="2147483666" r:id="rId7"/>
    <p:sldLayoutId id="2147483659" r:id="rId8"/>
    <p:sldLayoutId id="2147483660" r:id="rId9"/>
    <p:sldLayoutId id="2147483664" r:id="rId10"/>
    <p:sldLayoutId id="2147483650" r:id="rId11"/>
    <p:sldLayoutId id="2147483652" r:id="rId12"/>
    <p:sldLayoutId id="2147483656" r:id="rId13"/>
    <p:sldLayoutId id="2147483657" r:id="rId14"/>
    <p:sldLayoutId id="2147483655" r:id="rId15"/>
    <p:sldLayoutId id="2147483667" r:id="rId16"/>
    <p:sldLayoutId id="2147483669" r:id="rId17"/>
    <p:sldLayoutId id="2147483670" r:id="rId18"/>
    <p:sldLayoutId id="2147483671" r:id="rId19"/>
    <p:sldLayoutId id="2147483672" r:id="rId20"/>
    <p:sldLayoutId id="2147483673" r:id="rId21"/>
  </p:sldLayoutIdLst>
  <p:transition spd="med" advClick="0" advTm="0"/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3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.jpe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4.jpe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7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10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размытое изображение городского пейзажа">
            <a:extLst>
              <a:ext uri="{FF2B5EF4-FFF2-40B4-BE49-F238E27FC236}">
                <a16:creationId xmlns:a16="http://schemas.microsoft.com/office/drawing/2014/main" xmlns="" id="{745D072B-5C98-4218-B559-D6AD1968276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tretch>
            <a:fillRect/>
          </a:stretch>
        </p:blipFill>
        <p:spPr>
          <a:xfrm>
            <a:off x="0" y="-4067032"/>
            <a:ext cx="12192000" cy="9010346"/>
          </a:xfrm>
        </p:spPr>
      </p:pic>
      <p:grpSp>
        <p:nvGrpSpPr>
          <p:cNvPr id="2" name="Группа 14">
            <a:extLst>
              <a:ext uri="{FF2B5EF4-FFF2-40B4-BE49-F238E27FC236}">
                <a16:creationId xmlns:a16="http://schemas.microsoft.com/office/drawing/2014/main" xmlns="" id="{2BB77C0C-1042-44F9-A00C-9DEE176AE494}"/>
              </a:ext>
            </a:extLst>
          </p:cNvPr>
          <p:cNvGrpSpPr/>
          <p:nvPr/>
        </p:nvGrpSpPr>
        <p:grpSpPr>
          <a:xfrm rot="21295767">
            <a:off x="5267645" y="1057465"/>
            <a:ext cx="3474160" cy="4337342"/>
            <a:chOff x="4636201" y="-1745975"/>
            <a:chExt cx="3474160" cy="4337342"/>
          </a:xfrm>
        </p:grpSpPr>
        <p:sp>
          <p:nvSpPr>
            <p:cNvPr id="16" name="Параллелограмм 15">
              <a:extLst>
                <a:ext uri="{FF2B5EF4-FFF2-40B4-BE49-F238E27FC236}">
                  <a16:creationId xmlns:a16="http://schemas.microsoft.com/office/drawing/2014/main" xmlns="" id="{269610D6-7006-4BA5-A69B-3C7A4ED489FF}"/>
                </a:ext>
              </a:extLst>
            </p:cNvPr>
            <p:cNvSpPr/>
            <p:nvPr/>
          </p:nvSpPr>
          <p:spPr>
            <a:xfrm rot="5400000">
              <a:off x="4813604" y="-705389"/>
              <a:ext cx="3220061" cy="3373452"/>
            </a:xfrm>
            <a:prstGeom prst="parallelogram">
              <a:avLst>
                <a:gd name="adj" fmla="val 12608"/>
              </a:avLst>
            </a:prstGeom>
            <a:gradFill>
              <a:gsLst>
                <a:gs pos="1100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>
              <a:softEdge rad="317500"/>
            </a:effectLst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17" name="Прямоугольник: скругленные углы 16" descr="Фоторамка">
              <a:extLst>
                <a:ext uri="{FF2B5EF4-FFF2-40B4-BE49-F238E27FC236}">
                  <a16:creationId xmlns:a16="http://schemas.microsoft.com/office/drawing/2014/main" xmlns="" id="{796A7B23-46FE-43D7-A493-FB56337C450D}"/>
                </a:ext>
              </a:extLst>
            </p:cNvPr>
            <p:cNvSpPr/>
            <p:nvPr/>
          </p:nvSpPr>
          <p:spPr>
            <a:xfrm>
              <a:off x="4636201" y="-1745975"/>
              <a:ext cx="3220061" cy="3910358"/>
            </a:xfrm>
            <a:prstGeom prst="roundRect">
              <a:avLst>
                <a:gd name="adj" fmla="val 454"/>
              </a:avLst>
            </a:prstGeom>
            <a:blipFill dpi="0" rotWithShape="1">
              <a:blip r:embed="rId4" cstate="screen">
                <a:extLst>
                  <a:ext uri="{BEBA8EAE-BF5A-486C-A8C5-ECC9F3942E4B}">
                    <a14:imgProps xmlns:a14="http://schemas.microsoft.com/office/drawing/2010/main" xmlns="">
                      <a14:imgLayer r:embed="rId5">
                        <a14:imgEffect>
                          <a14:sharpenSoften amount="64000"/>
                        </a14:imgEffect>
                        <a14:imgEffect>
                          <a14:saturation sat="0"/>
                        </a14:imgEffect>
                        <a14:imgEffect>
                          <a14:brightnessContrast bright="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tile tx="0" ty="0" sx="20000" sy="20000" flip="xy" algn="tl"/>
            </a:blipFill>
            <a:ln>
              <a:noFill/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>
              <a:bevelT w="12700" h="63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</p:grpSp>
      <p:grpSp>
        <p:nvGrpSpPr>
          <p:cNvPr id="4" name="Группа 17">
            <a:extLst>
              <a:ext uri="{FF2B5EF4-FFF2-40B4-BE49-F238E27FC236}">
                <a16:creationId xmlns:a16="http://schemas.microsoft.com/office/drawing/2014/main" xmlns="" id="{B6B1D40C-7E92-4FF3-A3DE-A858E37F3928}"/>
              </a:ext>
            </a:extLst>
          </p:cNvPr>
          <p:cNvGrpSpPr/>
          <p:nvPr/>
        </p:nvGrpSpPr>
        <p:grpSpPr>
          <a:xfrm>
            <a:off x="8294018" y="401177"/>
            <a:ext cx="2847409" cy="3554872"/>
            <a:chOff x="12781483" y="-1318991"/>
            <a:chExt cx="3132150" cy="3910359"/>
          </a:xfrm>
        </p:grpSpPr>
        <p:sp>
          <p:nvSpPr>
            <p:cNvPr id="19" name="Параллелограмм 18">
              <a:extLst>
                <a:ext uri="{FF2B5EF4-FFF2-40B4-BE49-F238E27FC236}">
                  <a16:creationId xmlns:a16="http://schemas.microsoft.com/office/drawing/2014/main" xmlns="" id="{E3463503-E42B-437B-A892-C13AB4A175E5}"/>
                </a:ext>
              </a:extLst>
            </p:cNvPr>
            <p:cNvSpPr/>
            <p:nvPr/>
          </p:nvSpPr>
          <p:spPr>
            <a:xfrm rot="5400000">
              <a:off x="12941422" y="-380844"/>
              <a:ext cx="2903066" cy="3041357"/>
            </a:xfrm>
            <a:prstGeom prst="parallelogram">
              <a:avLst>
                <a:gd name="adj" fmla="val 12608"/>
              </a:avLst>
            </a:prstGeom>
            <a:gradFill>
              <a:gsLst>
                <a:gs pos="1100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>
              <a:softEdge rad="317500"/>
            </a:effectLst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20" name="Прямоугольник: скругленные углы 19" descr="Фоторамка">
              <a:extLst>
                <a:ext uri="{FF2B5EF4-FFF2-40B4-BE49-F238E27FC236}">
                  <a16:creationId xmlns:a16="http://schemas.microsoft.com/office/drawing/2014/main" xmlns="" id="{0EF8A4BF-A43E-4569-9286-DE035DF7EE4B}"/>
                </a:ext>
              </a:extLst>
            </p:cNvPr>
            <p:cNvSpPr/>
            <p:nvPr/>
          </p:nvSpPr>
          <p:spPr>
            <a:xfrm>
              <a:off x="12781483" y="-1318991"/>
              <a:ext cx="2903066" cy="3525408"/>
            </a:xfrm>
            <a:prstGeom prst="roundRect">
              <a:avLst>
                <a:gd name="adj" fmla="val 454"/>
              </a:avLst>
            </a:prstGeom>
            <a:blipFill dpi="0" rotWithShape="1">
              <a:blip r:embed="rId4" cstate="screen">
                <a:extLst>
                  <a:ext uri="{BEBA8EAE-BF5A-486C-A8C5-ECC9F3942E4B}">
                    <a14:imgProps xmlns:a14="http://schemas.microsoft.com/office/drawing/2010/main" xmlns="">
                      <a14:imgLayer r:embed="rId5">
                        <a14:imgEffect>
                          <a14:sharpenSoften amount="64000"/>
                        </a14:imgEffect>
                        <a14:imgEffect>
                          <a14:saturation sat="0"/>
                        </a14:imgEffect>
                        <a14:imgEffect>
                          <a14:brightnessContrast bright="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tile tx="0" ty="0" sx="20000" sy="20000" flip="xy" algn="tl"/>
            </a:blipFill>
            <a:ln>
              <a:noFill/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>
              <a:bevelT w="12700" h="63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</p:grpSp>
      <p:grpSp>
        <p:nvGrpSpPr>
          <p:cNvPr id="5" name="Группа 20">
            <a:extLst>
              <a:ext uri="{FF2B5EF4-FFF2-40B4-BE49-F238E27FC236}">
                <a16:creationId xmlns:a16="http://schemas.microsoft.com/office/drawing/2014/main" xmlns="" id="{80AD151C-9F8B-457A-B87A-CA2E5927E2C9}"/>
              </a:ext>
            </a:extLst>
          </p:cNvPr>
          <p:cNvGrpSpPr/>
          <p:nvPr/>
        </p:nvGrpSpPr>
        <p:grpSpPr>
          <a:xfrm rot="182524">
            <a:off x="8625708" y="3010143"/>
            <a:ext cx="2699564" cy="3418505"/>
            <a:chOff x="8372395" y="-1103087"/>
            <a:chExt cx="2969520" cy="3760355"/>
          </a:xfrm>
        </p:grpSpPr>
        <p:sp>
          <p:nvSpPr>
            <p:cNvPr id="22" name="Параллелограмм 21">
              <a:extLst>
                <a:ext uri="{FF2B5EF4-FFF2-40B4-BE49-F238E27FC236}">
                  <a16:creationId xmlns:a16="http://schemas.microsoft.com/office/drawing/2014/main" xmlns="" id="{E507910B-BCDF-4B2E-B3A2-47A0AAB13151}"/>
                </a:ext>
              </a:extLst>
            </p:cNvPr>
            <p:cNvSpPr/>
            <p:nvPr/>
          </p:nvSpPr>
          <p:spPr>
            <a:xfrm rot="16200000" flipH="1">
              <a:off x="8437722" y="-150836"/>
              <a:ext cx="2742777" cy="2873432"/>
            </a:xfrm>
            <a:prstGeom prst="parallelogram">
              <a:avLst>
                <a:gd name="adj" fmla="val 12608"/>
              </a:avLst>
            </a:prstGeom>
            <a:gradFill>
              <a:gsLst>
                <a:gs pos="1100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>
              <a:softEdge rad="317500"/>
            </a:effectLst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23" name="Прямоугольник: скругленные углы 22" descr="Фоторамка">
              <a:extLst>
                <a:ext uri="{FF2B5EF4-FFF2-40B4-BE49-F238E27FC236}">
                  <a16:creationId xmlns:a16="http://schemas.microsoft.com/office/drawing/2014/main" xmlns="" id="{E991952B-2BE5-44A2-84BD-A9364DF019BB}"/>
                </a:ext>
              </a:extLst>
            </p:cNvPr>
            <p:cNvSpPr/>
            <p:nvPr/>
          </p:nvSpPr>
          <p:spPr>
            <a:xfrm>
              <a:off x="8599138" y="-1103087"/>
              <a:ext cx="2742777" cy="3330757"/>
            </a:xfrm>
            <a:prstGeom prst="roundRect">
              <a:avLst>
                <a:gd name="adj" fmla="val 454"/>
              </a:avLst>
            </a:prstGeom>
            <a:blipFill dpi="0" rotWithShape="1">
              <a:blip r:embed="rId4" cstate="screen">
                <a:extLst>
                  <a:ext uri="{BEBA8EAE-BF5A-486C-A8C5-ECC9F3942E4B}">
                    <a14:imgProps xmlns:a14="http://schemas.microsoft.com/office/drawing/2010/main" xmlns="">
                      <a14:imgLayer r:embed="rId5">
                        <a14:imgEffect>
                          <a14:sharpenSoften amount="64000"/>
                        </a14:imgEffect>
                        <a14:imgEffect>
                          <a14:saturation sat="0"/>
                        </a14:imgEffect>
                        <a14:imgEffect>
                          <a14:brightnessContrast bright="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tile tx="0" ty="0" sx="20000" sy="20000" flip="xy" algn="tl"/>
            </a:blipFill>
            <a:ln>
              <a:noFill/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>
              <a:bevelT w="12700" h="63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</p:grpSp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2364D1BF-A06E-4FF1-A6F2-DDA5CFC837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806212" y="5692043"/>
            <a:ext cx="10223169" cy="906651"/>
          </a:xfrm>
        </p:spPr>
        <p:txBody>
          <a:bodyPr rtlCol="0"/>
          <a:lstStyle/>
          <a:p>
            <a:pPr algn="ctr">
              <a:lnSpc>
                <a:spcPct val="100000"/>
              </a:lnSpc>
            </a:pPr>
            <a:r>
              <a:rPr lang="ru-RU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eorgia" pitchFamily="18" charset="0"/>
                <a:cs typeface="Times New Roman" panose="02020603050405020304" pitchFamily="18" charset="0"/>
              </a:rPr>
              <a:t>О результатах деятельности</a:t>
            </a:r>
            <a:r>
              <a:rPr lang="ru-RU" sz="3200" b="1" dirty="0" smtClean="0">
                <a:solidFill>
                  <a:srgbClr val="C00000"/>
                </a:solidFill>
                <a:latin typeface="Georgia" pitchFamily="18" charset="0"/>
              </a:rPr>
              <a:t>                      ФИЛИАЛА «НЕКРАСОВКА»                                            </a:t>
            </a:r>
            <a:r>
              <a:rPr lang="ru-RU" sz="2400" b="1" dirty="0" smtClean="0">
                <a:solidFill>
                  <a:srgbClr val="C00000"/>
                </a:solidFill>
                <a:latin typeface="Georgia" pitchFamily="18" charset="0"/>
              </a:rPr>
              <a:t>ГБУ</a:t>
            </a:r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eorgia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latin typeface="Georgia" pitchFamily="18" charset="0"/>
              </a:rPr>
              <a:t>ТЦСО «Жулебино» </a:t>
            </a:r>
            <a:r>
              <a:rPr lang="ru-RU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eorgia" pitchFamily="18" charset="0"/>
              </a:rPr>
              <a:t>в 2020 году</a:t>
            </a:r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sz="quarter" idx="1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347" r="18347"/>
          <a:stretch>
            <a:fillRect/>
          </a:stretch>
        </p:blipFill>
        <p:spPr>
          <a:xfrm rot="21295767">
            <a:off x="5402263" y="1374775"/>
            <a:ext cx="2735262" cy="2879725"/>
          </a:xfrm>
        </p:spPr>
      </p:pic>
      <p:pic>
        <p:nvPicPr>
          <p:cNvPr id="8" name="Рисунок 7"/>
          <p:cNvPicPr>
            <a:picLocks noGrp="1" noChangeAspect="1"/>
          </p:cNvPicPr>
          <p:nvPr>
            <p:ph type="pic" sz="quarter" idx="1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36" r="4536"/>
          <a:stretch>
            <a:fillRect/>
          </a:stretch>
        </p:blipFill>
        <p:spPr/>
      </p:pic>
      <p:pic>
        <p:nvPicPr>
          <p:cNvPr id="11" name="Рисунок 10"/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319" r="1831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1582209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271752" y="180975"/>
            <a:ext cx="9323388" cy="681038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Отделения социальной реабилитации</a:t>
            </a: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7762" y="5421094"/>
            <a:ext cx="3024739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Соляная комната 42,5 кв. м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65290" y="1192376"/>
            <a:ext cx="10891289" cy="9239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Галотерапия</a:t>
            </a:r>
            <a:r>
              <a:rPr lang="ru-RU" dirty="0">
                <a:latin typeface="Cambria" pitchFamily="18" charset="0"/>
              </a:rPr>
              <a:t> – уникальный процесс использования особенного микроклимата, максимально приближенного к микроклимату естественных, природных соляных пещер, направленный на профилактику и лечение большого количества заболеваний. 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16418" y="2219053"/>
            <a:ext cx="2266518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Сенсорная комната </a:t>
            </a:r>
          </a:p>
        </p:txBody>
      </p:sp>
      <p:sp>
        <p:nvSpPr>
          <p:cNvPr id="10246" name="Прямоугольник 9"/>
          <p:cNvSpPr>
            <a:spLocks noChangeArrowheads="1"/>
          </p:cNvSpPr>
          <p:nvPr/>
        </p:nvSpPr>
        <p:spPr bwMode="auto">
          <a:xfrm>
            <a:off x="5075785" y="2597096"/>
            <a:ext cx="672465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1" hangingPunct="1"/>
            <a:r>
              <a:rPr lang="ru-RU" sz="1500" b="1" dirty="0">
                <a:latin typeface="Cambria" pitchFamily="18" charset="0"/>
              </a:rPr>
              <a:t>Сенсорная комната</a:t>
            </a:r>
            <a:r>
              <a:rPr lang="ru-RU" sz="1500" dirty="0">
                <a:latin typeface="Cambria" pitchFamily="18" charset="0"/>
              </a:rPr>
              <a:t> – одно из таких современных пространств; это </a:t>
            </a:r>
            <a:r>
              <a:rPr lang="ru-RU" sz="1500" dirty="0" err="1">
                <a:latin typeface="Cambria" pitchFamily="18" charset="0"/>
              </a:rPr>
              <a:t>мультисенсорная</a:t>
            </a:r>
            <a:r>
              <a:rPr lang="ru-RU" sz="1500" dirty="0">
                <a:latin typeface="Cambria" pitchFamily="18" charset="0"/>
              </a:rPr>
              <a:t> среда, позволяющая эффективно активизировать различные функции центральной нервной системы при различных заболеваниях и состояниях, а также снизить уровень беспокойства, тревоги и агрессии как у детей, так и у взрослых, создать чувство защищённости и безопасности, активизировать деятельность мозга.</a:t>
            </a:r>
          </a:p>
        </p:txBody>
      </p:sp>
      <p:pic>
        <p:nvPicPr>
          <p:cNvPr id="10247" name="Рисунок 1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96267" y="4215524"/>
            <a:ext cx="3943350" cy="2164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8" name="Рисунок 12"/>
          <p:cNvPicPr>
            <a:picLocks noChangeAspect="1"/>
          </p:cNvPicPr>
          <p:nvPr/>
        </p:nvPicPr>
        <p:blipFill>
          <a:blip r:embed="rId3"/>
          <a:srcRect l="7222" t="17500" b="29584"/>
          <a:stretch>
            <a:fillRect/>
          </a:stretch>
        </p:blipFill>
        <p:spPr bwMode="auto">
          <a:xfrm>
            <a:off x="4966850" y="4214649"/>
            <a:ext cx="1614487" cy="2165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9" name="Рисунок 1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55786" y="4225159"/>
            <a:ext cx="1062038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0" name="Рисунок 16"/>
          <p:cNvPicPr>
            <a:picLocks noChangeAspect="1"/>
          </p:cNvPicPr>
          <p:nvPr/>
        </p:nvPicPr>
        <p:blipFill>
          <a:blip r:embed="rId5"/>
          <a:srcRect t="677" r="12881"/>
          <a:stretch>
            <a:fillRect/>
          </a:stretch>
        </p:blipFill>
        <p:spPr bwMode="auto">
          <a:xfrm>
            <a:off x="298778" y="2322238"/>
            <a:ext cx="4583113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95661" y="289800"/>
            <a:ext cx="2861681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Кабинет психолога</a:t>
            </a:r>
          </a:p>
        </p:txBody>
      </p:sp>
      <p:sp>
        <p:nvSpPr>
          <p:cNvPr id="11267" name="Прямоугольник 6"/>
          <p:cNvSpPr>
            <a:spLocks noChangeArrowheads="1"/>
          </p:cNvSpPr>
          <p:nvPr/>
        </p:nvSpPr>
        <p:spPr bwMode="auto">
          <a:xfrm>
            <a:off x="242614" y="714703"/>
            <a:ext cx="485490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sz="1400" b="1" dirty="0">
                <a:latin typeface="Cambria" pitchFamily="18" charset="0"/>
              </a:rPr>
              <a:t>Комплексная психологическая помощь инвалидам – </a:t>
            </a:r>
            <a:r>
              <a:rPr lang="ru-RU" sz="1400" dirty="0">
                <a:latin typeface="Cambria" pitchFamily="18" charset="0"/>
              </a:rPr>
              <a:t>обязательный элемент в восстановлении и дальнейшей социальной адаптации людей.</a:t>
            </a:r>
            <a:r>
              <a:rPr lang="ru-RU" sz="1400" b="1" dirty="0"/>
              <a:t/>
            </a:r>
            <a:br>
              <a:rPr lang="ru-RU" sz="1400" b="1" dirty="0"/>
            </a:br>
            <a:endParaRPr lang="ru-RU" sz="1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46444" y="4393214"/>
            <a:ext cx="4546437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Комната социальной-бытовой адаптации</a:t>
            </a:r>
          </a:p>
        </p:txBody>
      </p:sp>
      <p:sp>
        <p:nvSpPr>
          <p:cNvPr id="11269" name="Прямоугольник 10"/>
          <p:cNvSpPr>
            <a:spLocks noChangeArrowheads="1"/>
          </p:cNvSpPr>
          <p:nvPr/>
        </p:nvSpPr>
        <p:spPr bwMode="auto">
          <a:xfrm>
            <a:off x="76200" y="4881563"/>
            <a:ext cx="3632200" cy="1492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600" b="1" dirty="0"/>
              <a:t>  </a:t>
            </a:r>
            <a:r>
              <a:rPr lang="ru-RU" sz="1500" b="1" dirty="0">
                <a:latin typeface="Cambria" pitchFamily="18" charset="0"/>
              </a:rPr>
              <a:t>Социально-бытовая адаптация </a:t>
            </a:r>
            <a:r>
              <a:rPr lang="ru-RU" sz="1500" dirty="0">
                <a:latin typeface="Cambria" pitchFamily="18" charset="0"/>
              </a:rPr>
              <a:t>заключается в том, что мероприятия по социально-бытовой адаптации инвалидов, представлены, в большей степени, адаптацией внутриквартирного пространства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911591" y="327900"/>
            <a:ext cx="3627532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Зал для гипокситерапии</a:t>
            </a:r>
          </a:p>
        </p:txBody>
      </p:sp>
      <p:pic>
        <p:nvPicPr>
          <p:cNvPr id="11271" name="Рисунок 2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48276" y="851339"/>
            <a:ext cx="6492884" cy="3668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2" name="Рисунок 21"/>
          <p:cNvPicPr>
            <a:picLocks noChangeAspect="1"/>
          </p:cNvPicPr>
          <p:nvPr/>
        </p:nvPicPr>
        <p:blipFill>
          <a:blip r:embed="rId3"/>
          <a:srcRect l="13889" t="8195" b="13611"/>
          <a:stretch>
            <a:fillRect/>
          </a:stretch>
        </p:blipFill>
        <p:spPr bwMode="auto">
          <a:xfrm>
            <a:off x="3786188" y="4772025"/>
            <a:ext cx="1323975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3" name="Рисунок 23"/>
          <p:cNvPicPr>
            <a:picLocks noChangeAspect="1"/>
          </p:cNvPicPr>
          <p:nvPr/>
        </p:nvPicPr>
        <p:blipFill>
          <a:blip r:embed="rId4"/>
          <a:srcRect t="-626" r="16562" b="626"/>
          <a:stretch>
            <a:fillRect/>
          </a:stretch>
        </p:blipFill>
        <p:spPr bwMode="auto">
          <a:xfrm>
            <a:off x="5256213" y="4582510"/>
            <a:ext cx="3157537" cy="2189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4" name="Рисунок 24"/>
          <p:cNvPicPr>
            <a:picLocks noChangeAspect="1"/>
          </p:cNvPicPr>
          <p:nvPr/>
        </p:nvPicPr>
        <p:blipFill>
          <a:blip r:embed="rId5"/>
          <a:srcRect l="12657" r="14609" b="12891"/>
          <a:stretch>
            <a:fillRect/>
          </a:stretch>
        </p:blipFill>
        <p:spPr bwMode="auto">
          <a:xfrm>
            <a:off x="8506373" y="4624552"/>
            <a:ext cx="3225800" cy="2102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5" name="Рисунок 2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2115" y="1513490"/>
            <a:ext cx="4751387" cy="279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91423393_1224086387939272_9028039943594704896_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018" y="0"/>
            <a:ext cx="10017963" cy="6858000"/>
          </a:xfrm>
          <a:prstGeom prst="rect">
            <a:avLst/>
          </a:prstGeom>
        </p:spPr>
      </p:pic>
    </p:spTree>
  </p:cSld>
  <p:clrMapOvr>
    <a:masterClrMapping/>
  </p:clrMapOvr>
  <p:transition spd="med" advClick="0" advTm="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34E6C0E2-E98E-4530-A8D0-0310EF66E208}" type="slidenum">
              <a:rPr lang="ru-RU" smtClean="0"/>
              <a:pPr/>
              <a:t>13</a:t>
            </a:fld>
            <a:endParaRPr lang="ru-RU"/>
          </a:p>
        </p:txBody>
      </p:sp>
      <p:pic>
        <p:nvPicPr>
          <p:cNvPr id="5" name="Рисунок 4" descr="L3WyDO2EXmT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903" y="998483"/>
            <a:ext cx="11088414" cy="56453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9393" y="178675"/>
            <a:ext cx="11119945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ambria" pitchFamily="18" charset="0"/>
              </a:rPr>
              <a:t>С 23 марта 2020 года в Москве заработала Горячая линия Оперативного штаба по контролю </a:t>
            </a:r>
          </a:p>
          <a:p>
            <a:pPr algn="ctr"/>
            <a:r>
              <a:rPr lang="ru-RU" dirty="0" smtClean="0">
                <a:latin typeface="Cambria" pitchFamily="18" charset="0"/>
              </a:rPr>
              <a:t>и мониторингу ситуации с </a:t>
            </a:r>
            <a:r>
              <a:rPr lang="ru-RU" dirty="0" err="1" smtClean="0">
                <a:latin typeface="Cambria" pitchFamily="18" charset="0"/>
              </a:rPr>
              <a:t>коронавирусом</a:t>
            </a:r>
            <a:r>
              <a:rPr lang="ru-RU" dirty="0" smtClean="0">
                <a:latin typeface="Cambria" pitchFamily="18" charset="0"/>
              </a:rPr>
              <a:t>.  </a:t>
            </a:r>
          </a:p>
        </p:txBody>
      </p:sp>
    </p:spTree>
  </p:cSld>
  <p:clrMapOvr>
    <a:masterClrMapping/>
  </p:clrMapOvr>
  <p:transition spd="med" advClick="0" advTm="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34E6C0E2-E98E-4530-A8D0-0310EF66E208}" type="slidenum">
              <a:rPr lang="ru-RU" smtClean="0"/>
              <a:pPr/>
              <a:t>14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41738" y="209895"/>
            <a:ext cx="11298622" cy="92333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Cambria" pitchFamily="18" charset="0"/>
              </a:rPr>
              <a:t>С первого дня к работе с населением по предоставлению адресной помощи были привлечены не только социальные работники, но и специалисты, работавшие в других подразделениях центра, предполагающих офисную работу</a:t>
            </a:r>
            <a:endParaRPr lang="ru-RU" dirty="0">
              <a:latin typeface="Cambria" pitchFamily="18" charset="0"/>
            </a:endParaRPr>
          </a:p>
        </p:txBody>
      </p:sp>
      <p:pic>
        <p:nvPicPr>
          <p:cNvPr id="7" name="Рисунок 6" descr="588063c5-71a3-49bd-937f-5854e4c6221d.jpg"/>
          <p:cNvPicPr>
            <a:picLocks noChangeAspect="1"/>
          </p:cNvPicPr>
          <p:nvPr/>
        </p:nvPicPr>
        <p:blipFill>
          <a:blip r:embed="rId2"/>
          <a:srcRect l="29290"/>
          <a:stretch>
            <a:fillRect/>
          </a:stretch>
        </p:blipFill>
        <p:spPr>
          <a:xfrm>
            <a:off x="6884274" y="1300654"/>
            <a:ext cx="4649907" cy="4931980"/>
          </a:xfrm>
          <a:prstGeom prst="rect">
            <a:avLst/>
          </a:prstGeom>
        </p:spPr>
      </p:pic>
      <p:pic>
        <p:nvPicPr>
          <p:cNvPr id="8" name="Рисунок 7" descr="d2a16b9d-8f2a-410f-a4dc-ed089ebc0acf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738" y="1295399"/>
            <a:ext cx="6582981" cy="4937236"/>
          </a:xfrm>
          <a:prstGeom prst="rect">
            <a:avLst/>
          </a:prstGeom>
        </p:spPr>
      </p:pic>
    </p:spTree>
  </p:cSld>
  <p:clrMapOvr>
    <a:masterClrMapping/>
  </p:clrMapOvr>
  <p:transition spd="med" advClick="0" advTm="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ru-RU" noProof="0" smtClean="0"/>
              <a:pPr rtl="0"/>
              <a:t>15</a:t>
            </a:fld>
            <a:endParaRPr lang="ru-RU" noProof="0" dirty="0"/>
          </a:p>
        </p:txBody>
      </p:sp>
      <p:pic>
        <p:nvPicPr>
          <p:cNvPr id="3" name="Рисунок 2" descr="93608003_1237433569937887_8963511169528627200_n.jpg"/>
          <p:cNvPicPr>
            <a:picLocks noChangeAspect="1"/>
          </p:cNvPicPr>
          <p:nvPr/>
        </p:nvPicPr>
        <p:blipFill>
          <a:blip r:embed="rId2"/>
          <a:srcRect l="1046" t="963" r="1005" b="921"/>
          <a:stretch>
            <a:fillRect/>
          </a:stretch>
        </p:blipFill>
        <p:spPr>
          <a:xfrm>
            <a:off x="189186" y="230922"/>
            <a:ext cx="6327228" cy="6338043"/>
          </a:xfrm>
          <a:prstGeom prst="rect">
            <a:avLst/>
          </a:prstGeom>
        </p:spPr>
      </p:pic>
      <p:pic>
        <p:nvPicPr>
          <p:cNvPr id="4" name="Рисунок 3" descr="95570073_1250433945304516_4161357387476762624_o.jpg"/>
          <p:cNvPicPr>
            <a:picLocks noChangeAspect="1"/>
          </p:cNvPicPr>
          <p:nvPr/>
        </p:nvPicPr>
        <p:blipFill>
          <a:blip r:embed="rId3"/>
          <a:srcRect t="11801"/>
          <a:stretch>
            <a:fillRect/>
          </a:stretch>
        </p:blipFill>
        <p:spPr>
          <a:xfrm>
            <a:off x="6666843" y="241738"/>
            <a:ext cx="5143500" cy="6327228"/>
          </a:xfrm>
          <a:prstGeom prst="rect">
            <a:avLst/>
          </a:prstGeom>
        </p:spPr>
      </p:pic>
    </p:spTree>
  </p:cSld>
  <p:clrMapOvr>
    <a:masterClrMapping/>
  </p:clrMapOvr>
  <p:transition spd="med" advClick="0" advTm="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ru-RU" noProof="0" smtClean="0"/>
              <a:pPr rtl="0"/>
              <a:t>16</a:t>
            </a:fld>
            <a:endParaRPr lang="ru-RU" noProof="0" dirty="0"/>
          </a:p>
        </p:txBody>
      </p:sp>
      <p:pic>
        <p:nvPicPr>
          <p:cNvPr id="3" name="Рисунок 2" descr="93933292_1236252613389316_999640538493747200_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4837" y="924909"/>
            <a:ext cx="4252748" cy="56703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7863" y="157655"/>
            <a:ext cx="11218124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ambria" pitchFamily="18" charset="0"/>
              </a:rPr>
              <a:t>Большая работа ведется по доставке льготных лекарственных препаратов по сей день.                                            Их мы получаем в поликлиниках и развозим по адресам, причем не только по Москве, но и в Подмосковье</a:t>
            </a:r>
            <a:endParaRPr lang="ru-RU" dirty="0">
              <a:latin typeface="Cambria" pitchFamily="18" charset="0"/>
            </a:endParaRPr>
          </a:p>
        </p:txBody>
      </p:sp>
      <p:pic>
        <p:nvPicPr>
          <p:cNvPr id="5" name="Рисунок 4" descr="6-oska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172" y="1240221"/>
            <a:ext cx="6816886" cy="4792717"/>
          </a:xfrm>
          <a:prstGeom prst="rect">
            <a:avLst/>
          </a:prstGeom>
        </p:spPr>
      </p:pic>
    </p:spTree>
  </p:cSld>
  <p:clrMapOvr>
    <a:masterClrMapping/>
  </p:clrMapOvr>
  <p:transition spd="med" advClick="0" advTm="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ru-RU" noProof="0" smtClean="0"/>
              <a:pPr rtl="0"/>
              <a:t>17</a:t>
            </a:fld>
            <a:endParaRPr lang="ru-RU" noProof="0" dirty="0"/>
          </a:p>
        </p:txBody>
      </p:sp>
      <p:sp>
        <p:nvSpPr>
          <p:cNvPr id="3" name="TextBox 2"/>
          <p:cNvSpPr txBox="1"/>
          <p:nvPr/>
        </p:nvSpPr>
        <p:spPr>
          <a:xfrm>
            <a:off x="451945" y="210209"/>
            <a:ext cx="10804634" cy="120032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ambria" pitchFamily="18" charset="0"/>
              </a:rPr>
              <a:t>За 2020 год  в филиале «Некрасовка» было оказано </a:t>
            </a:r>
            <a:r>
              <a:rPr lang="ru-RU" b="1" u="sng" dirty="0" smtClean="0">
                <a:latin typeface="Cambria" pitchFamily="18" charset="0"/>
              </a:rPr>
              <a:t>более 1700 услуг</a:t>
            </a:r>
            <a:r>
              <a:rPr lang="ru-RU" b="1" dirty="0" smtClean="0">
                <a:latin typeface="Cambria" pitchFamily="18" charset="0"/>
              </a:rPr>
              <a:t> </a:t>
            </a:r>
            <a:r>
              <a:rPr lang="ru-RU" dirty="0" smtClean="0">
                <a:latin typeface="Cambria" pitchFamily="18" charset="0"/>
              </a:rPr>
              <a:t>по дополнительной </a:t>
            </a:r>
            <a:endParaRPr lang="ru-RU" dirty="0" smtClean="0">
              <a:latin typeface="Cambria" pitchFamily="18" charset="0"/>
            </a:endParaRPr>
          </a:p>
          <a:p>
            <a:pPr algn="ctr"/>
            <a:r>
              <a:rPr lang="ru-RU" dirty="0" smtClean="0">
                <a:latin typeface="Cambria" pitchFamily="18" charset="0"/>
              </a:rPr>
              <a:t>адресной </a:t>
            </a:r>
            <a:r>
              <a:rPr lang="ru-RU" dirty="0" smtClean="0">
                <a:latin typeface="Cambria" pitchFamily="18" charset="0"/>
              </a:rPr>
              <a:t>социальной помощи </a:t>
            </a:r>
          </a:p>
          <a:p>
            <a:pPr algn="ctr"/>
            <a:r>
              <a:rPr lang="ru-RU" b="1" u="sng" dirty="0" smtClean="0">
                <a:latin typeface="Cambria" pitchFamily="18" charset="0"/>
              </a:rPr>
              <a:t>56 заявок</a:t>
            </a:r>
            <a:r>
              <a:rPr lang="ru-RU" u="sng" dirty="0" smtClean="0">
                <a:latin typeface="Cambria" pitchFamily="18" charset="0"/>
              </a:rPr>
              <a:t> </a:t>
            </a:r>
            <a:r>
              <a:rPr lang="ru-RU" dirty="0" smtClean="0">
                <a:latin typeface="Cambria" pitchFamily="18" charset="0"/>
              </a:rPr>
              <a:t>поступило об оказании помощи людям, находящимся на карантине,                   </a:t>
            </a:r>
          </a:p>
          <a:p>
            <a:pPr algn="ctr"/>
            <a:r>
              <a:rPr lang="ru-RU" dirty="0" smtClean="0">
                <a:latin typeface="Cambria" pitchFamily="18" charset="0"/>
              </a:rPr>
              <a:t> в связи с заражением коронавирусной инфекцией</a:t>
            </a:r>
          </a:p>
        </p:txBody>
      </p:sp>
      <p:pic>
        <p:nvPicPr>
          <p:cNvPr id="5" name="Рисунок 4" descr="91595464_1225047724509805_243653181169467392_o.jpg"/>
          <p:cNvPicPr>
            <a:picLocks noChangeAspect="1"/>
          </p:cNvPicPr>
          <p:nvPr/>
        </p:nvPicPr>
        <p:blipFill>
          <a:blip r:embed="rId2"/>
          <a:srcRect t="9042"/>
          <a:stretch>
            <a:fillRect/>
          </a:stretch>
        </p:blipFill>
        <p:spPr>
          <a:xfrm>
            <a:off x="8408276" y="1629103"/>
            <a:ext cx="2848303" cy="4943860"/>
          </a:xfrm>
          <a:prstGeom prst="rect">
            <a:avLst/>
          </a:prstGeom>
        </p:spPr>
      </p:pic>
      <p:pic>
        <p:nvPicPr>
          <p:cNvPr id="6" name="Рисунок 5" descr="92024006_1225009681180276_5703256354752299008_o.jpg"/>
          <p:cNvPicPr>
            <a:picLocks noChangeAspect="1"/>
          </p:cNvPicPr>
          <p:nvPr/>
        </p:nvPicPr>
        <p:blipFill>
          <a:blip r:embed="rId3"/>
          <a:srcRect l="11408" r="10289" b="17973"/>
          <a:stretch>
            <a:fillRect/>
          </a:stretch>
        </p:blipFill>
        <p:spPr>
          <a:xfrm>
            <a:off x="4498427" y="1608082"/>
            <a:ext cx="3615559" cy="4966139"/>
          </a:xfrm>
          <a:prstGeom prst="rect">
            <a:avLst/>
          </a:prstGeom>
        </p:spPr>
      </p:pic>
      <p:pic>
        <p:nvPicPr>
          <p:cNvPr id="8" name="Рисунок 7" descr="95073552_1250433495304561_700749276124282880_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738" y="1608083"/>
            <a:ext cx="3759421" cy="4931980"/>
          </a:xfrm>
          <a:prstGeom prst="rect">
            <a:avLst/>
          </a:prstGeom>
        </p:spPr>
      </p:pic>
    </p:spTree>
  </p:cSld>
  <p:clrMapOvr>
    <a:masterClrMapping/>
  </p:clrMapOvr>
  <p:transition spd="med" advClick="0" advTm="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ru-RU" noProof="0" smtClean="0"/>
              <a:pPr rtl="0"/>
              <a:t>18</a:t>
            </a:fld>
            <a:endParaRPr lang="ru-RU" noProof="0" dirty="0"/>
          </a:p>
        </p:txBody>
      </p:sp>
      <p:sp>
        <p:nvSpPr>
          <p:cNvPr id="3" name="TextBox 2"/>
          <p:cNvSpPr txBox="1"/>
          <p:nvPr/>
        </p:nvSpPr>
        <p:spPr>
          <a:xfrm>
            <a:off x="462454" y="168166"/>
            <a:ext cx="11183007" cy="92333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ambria" pitchFamily="18" charset="0"/>
              </a:rPr>
              <a:t>Во время первой волны, заявки на оказание помощи людям, находящимся на карантине, осуществлялись нашими специалистами совместно с привлечением сотрудников Общероссийской организации              Красный крест</a:t>
            </a:r>
            <a:endParaRPr lang="ru-RU" dirty="0">
              <a:latin typeface="Cambria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/>
          <a:stretch/>
        </p:blipFill>
        <p:spPr>
          <a:xfrm>
            <a:off x="7830207" y="1201930"/>
            <a:ext cx="3793361" cy="5324993"/>
          </a:xfrm>
          <a:prstGeom prst="rect">
            <a:avLst/>
          </a:prstGeom>
          <a:ln>
            <a:noFill/>
          </a:ln>
        </p:spPr>
      </p:pic>
      <p:pic>
        <p:nvPicPr>
          <p:cNvPr id="5" name="Рисунок 4" descr="92703056_1231779503836627_6294399233713766400_o.jpg"/>
          <p:cNvPicPr>
            <a:picLocks noChangeAspect="1"/>
          </p:cNvPicPr>
          <p:nvPr/>
        </p:nvPicPr>
        <p:blipFill>
          <a:blip r:embed="rId3"/>
          <a:srcRect l="12257" r="8309"/>
          <a:stretch>
            <a:fillRect/>
          </a:stretch>
        </p:blipFill>
        <p:spPr>
          <a:xfrm>
            <a:off x="483476" y="1198179"/>
            <a:ext cx="7304689" cy="5334672"/>
          </a:xfrm>
          <a:prstGeom prst="rect">
            <a:avLst/>
          </a:prstGeom>
        </p:spPr>
      </p:pic>
    </p:spTree>
  </p:cSld>
  <p:clrMapOvr>
    <a:masterClrMapping/>
  </p:clrMapOvr>
  <p:transition spd="med" advClick="0" advTm="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ru-RU" noProof="0" smtClean="0"/>
              <a:pPr rtl="0"/>
              <a:t>19</a:t>
            </a:fld>
            <a:endParaRPr lang="ru-RU" noProof="0" dirty="0"/>
          </a:p>
        </p:txBody>
      </p:sp>
      <p:sp>
        <p:nvSpPr>
          <p:cNvPr id="3" name="TextBox 2"/>
          <p:cNvSpPr txBox="1"/>
          <p:nvPr/>
        </p:nvSpPr>
        <p:spPr>
          <a:xfrm>
            <a:off x="893379" y="178676"/>
            <a:ext cx="10100441" cy="92333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ambria" pitchFamily="18" charset="0"/>
              </a:rPr>
              <a:t>13</a:t>
            </a:r>
            <a:r>
              <a:rPr lang="ru-RU" b="1" dirty="0" smtClean="0">
                <a:latin typeface="Cambria" pitchFamily="18" charset="0"/>
              </a:rPr>
              <a:t> </a:t>
            </a:r>
            <a:r>
              <a:rPr lang="ru-RU" dirty="0" smtClean="0">
                <a:latin typeface="Cambria" pitchFamily="18" charset="0"/>
              </a:rPr>
              <a:t>сотрудников нашего центра приняли участие в клинических исследованиях вакцины «Спутник V». Ежедневно наши сотрудники проходят вакцинацию от </a:t>
            </a:r>
            <a:r>
              <a:rPr lang="ru-RU" dirty="0" err="1" smtClean="0">
                <a:latin typeface="Cambria" pitchFamily="18" charset="0"/>
              </a:rPr>
              <a:t>коронавируса</a:t>
            </a:r>
            <a:r>
              <a:rPr lang="ru-RU" b="1" dirty="0" smtClean="0">
                <a:latin typeface="Cambria" pitchFamily="18" charset="0"/>
              </a:rPr>
              <a:t>, </a:t>
            </a:r>
            <a:r>
              <a:rPr lang="ru-RU" dirty="0" smtClean="0">
                <a:latin typeface="Cambria" pitchFamily="18" charset="0"/>
              </a:rPr>
              <a:t>на</a:t>
            </a:r>
            <a:r>
              <a:rPr lang="ru-RU" b="1" dirty="0" smtClean="0">
                <a:latin typeface="Cambria" pitchFamily="18" charset="0"/>
              </a:rPr>
              <a:t> </a:t>
            </a:r>
            <a:r>
              <a:rPr lang="ru-RU" dirty="0" smtClean="0">
                <a:latin typeface="Cambria" pitchFamily="18" charset="0"/>
              </a:rPr>
              <a:t>сегодняшний день привито</a:t>
            </a:r>
            <a:r>
              <a:rPr lang="ru-RU" b="1" dirty="0" smtClean="0">
                <a:latin typeface="Cambria" pitchFamily="18" charset="0"/>
              </a:rPr>
              <a:t> </a:t>
            </a:r>
            <a:r>
              <a:rPr lang="ru-RU" dirty="0" smtClean="0">
                <a:latin typeface="Cambria" pitchFamily="18" charset="0"/>
              </a:rPr>
              <a:t>26%</a:t>
            </a:r>
            <a:r>
              <a:rPr lang="ru-RU" b="1" dirty="0" smtClean="0">
                <a:latin typeface="Cambria" pitchFamily="18" charset="0"/>
              </a:rPr>
              <a:t> </a:t>
            </a:r>
            <a:r>
              <a:rPr lang="ru-RU" dirty="0" smtClean="0">
                <a:latin typeface="Cambria" pitchFamily="18" charset="0"/>
              </a:rPr>
              <a:t>работников</a:t>
            </a:r>
          </a:p>
        </p:txBody>
      </p:sp>
      <p:pic>
        <p:nvPicPr>
          <p:cNvPr id="6" name="Рисунок 5" descr="1593573227_0_23_2865_1635_1920x0_80_0_0_9ba119d9a2a5902a063bcb0cf3dd9d9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154" y="1204966"/>
            <a:ext cx="10110952" cy="5461438"/>
          </a:xfrm>
          <a:prstGeom prst="rect">
            <a:avLst/>
          </a:prstGeom>
        </p:spPr>
      </p:pic>
    </p:spTree>
  </p:cSld>
  <p:clrMapOvr>
    <a:masterClrMapping/>
  </p:clrMapOvr>
  <p:transition spd="med" advClick="0" advTm="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3"/>
          <p:cNvPicPr/>
          <p:nvPr/>
        </p:nvPicPr>
        <p:blipFill>
          <a:blip r:embed="rId2"/>
          <a:stretch/>
        </p:blipFill>
        <p:spPr>
          <a:xfrm>
            <a:off x="140032" y="241738"/>
            <a:ext cx="8699168" cy="6369268"/>
          </a:xfrm>
          <a:prstGeom prst="rect">
            <a:avLst/>
          </a:prstGeom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8933793" y="231228"/>
            <a:ext cx="2795752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Cambria" pitchFamily="18" charset="0"/>
              </a:rPr>
              <a:t>Приказ ДТСЗН г. Москвы от 17.08.2020г. №717 «О начале эксплуатации здания филиала «Некрасовка» </a:t>
            </a:r>
          </a:p>
          <a:p>
            <a:pPr algn="ctr"/>
            <a:endParaRPr lang="ru-RU" b="1" dirty="0" smtClean="0">
              <a:latin typeface="Cambria" pitchFamily="18" charset="0"/>
            </a:endParaRPr>
          </a:p>
          <a:p>
            <a:pPr algn="ctr"/>
            <a:r>
              <a:rPr lang="ru-RU" dirty="0" smtClean="0">
                <a:latin typeface="Cambria" pitchFamily="18" charset="0"/>
              </a:rPr>
              <a:t>Государственное бюджетное учреждение города Москвы Территориальный центр социального обслуживания «Жулебино» Филиал «Некрасовка»                               по адресу: 1-ая Вольская улица, д.9</a:t>
            </a:r>
          </a:p>
          <a:p>
            <a:pPr algn="ctr"/>
            <a:endParaRPr lang="ru-RU" dirty="0" smtClean="0">
              <a:latin typeface="Cambria" pitchFamily="18" charset="0"/>
            </a:endParaRPr>
          </a:p>
          <a:p>
            <a:pPr algn="ctr"/>
            <a:r>
              <a:rPr lang="ru-RU" dirty="0" smtClean="0">
                <a:latin typeface="Cambria" pitchFamily="18" charset="0"/>
              </a:rPr>
              <a:t>С 24 августа 2020 года филиал стал оказывать социальные услуги населению                                    по новому адресу</a:t>
            </a:r>
          </a:p>
          <a:p>
            <a:endParaRPr lang="ru-RU" dirty="0"/>
          </a:p>
        </p:txBody>
      </p:sp>
    </p:spTree>
  </p:cSld>
  <p:clrMapOvr>
    <a:masterClrMapping/>
  </p:clrMapOvr>
  <p:transition spd="med" advClick="0" advTm="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ru-RU" noProof="0" smtClean="0"/>
              <a:pPr rtl="0"/>
              <a:t>20</a:t>
            </a:fld>
            <a:endParaRPr lang="ru-RU" noProof="0" dirty="0"/>
          </a:p>
        </p:txBody>
      </p:sp>
      <p:sp>
        <p:nvSpPr>
          <p:cNvPr id="3" name="TextBox 2"/>
          <p:cNvSpPr txBox="1"/>
          <p:nvPr/>
        </p:nvSpPr>
        <p:spPr>
          <a:xfrm>
            <a:off x="309624" y="363163"/>
            <a:ext cx="11340910" cy="70788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Cambria" pitchFamily="18" charset="0"/>
              </a:rPr>
              <a:t>Часть сотрудников  командирована работать на горячей линии Оперативного штаба по борьбе с COVID-19 и на горячей линии МФЦ</a:t>
            </a:r>
            <a:endParaRPr lang="ru-RU" sz="2000" dirty="0">
              <a:latin typeface="Cambria" pitchFamily="18" charset="0"/>
            </a:endParaRPr>
          </a:p>
        </p:txBody>
      </p:sp>
      <p:pic>
        <p:nvPicPr>
          <p:cNvPr id="4" name="Рисунок 3" descr="131149671_1451161415231767_7611886896037398280_o.jpg"/>
          <p:cNvPicPr>
            <a:picLocks noChangeAspect="1"/>
          </p:cNvPicPr>
          <p:nvPr/>
        </p:nvPicPr>
        <p:blipFill>
          <a:blip r:embed="rId2"/>
          <a:srcRect t="11143" b="3362"/>
          <a:stretch>
            <a:fillRect/>
          </a:stretch>
        </p:blipFill>
        <p:spPr>
          <a:xfrm>
            <a:off x="293873" y="1376978"/>
            <a:ext cx="5574748" cy="4787153"/>
          </a:xfrm>
          <a:prstGeom prst="rect">
            <a:avLst/>
          </a:prstGeom>
        </p:spPr>
      </p:pic>
      <p:pic>
        <p:nvPicPr>
          <p:cNvPr id="5" name="Рисунок 4" descr="200320_депздрав.jpg"/>
          <p:cNvPicPr>
            <a:picLocks noChangeAspect="1"/>
          </p:cNvPicPr>
          <p:nvPr/>
        </p:nvPicPr>
        <p:blipFill>
          <a:blip r:embed="rId3"/>
          <a:srcRect r="9757"/>
          <a:stretch>
            <a:fillRect/>
          </a:stretch>
        </p:blipFill>
        <p:spPr>
          <a:xfrm>
            <a:off x="5960182" y="1409251"/>
            <a:ext cx="5807171" cy="4733364"/>
          </a:xfrm>
          <a:prstGeom prst="rect">
            <a:avLst/>
          </a:prstGeom>
        </p:spPr>
      </p:pic>
    </p:spTree>
  </p:cSld>
  <p:clrMapOvr>
    <a:masterClrMapping/>
  </p:clrMapOvr>
  <p:transition spd="med" advClick="0" advTm="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ru-RU" noProof="0" smtClean="0"/>
              <a:pPr rtl="0"/>
              <a:t>21</a:t>
            </a:fld>
            <a:endParaRPr lang="ru-RU" noProof="0" dirty="0"/>
          </a:p>
        </p:txBody>
      </p:sp>
      <p:sp>
        <p:nvSpPr>
          <p:cNvPr id="3" name="TextBox 2"/>
          <p:cNvSpPr txBox="1"/>
          <p:nvPr/>
        </p:nvSpPr>
        <p:spPr>
          <a:xfrm>
            <a:off x="441434" y="315310"/>
            <a:ext cx="11123037" cy="92333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ambria" pitchFamily="18" charset="0"/>
              </a:rPr>
              <a:t>После личной победы над </a:t>
            </a:r>
            <a:r>
              <a:rPr lang="ru-RU" dirty="0" err="1" smtClean="0">
                <a:latin typeface="Cambria" pitchFamily="18" charset="0"/>
              </a:rPr>
              <a:t>коронавирусом</a:t>
            </a:r>
            <a:r>
              <a:rPr lang="ru-RU" dirty="0" smtClean="0">
                <a:latin typeface="Cambria" pitchFamily="18" charset="0"/>
              </a:rPr>
              <a:t> социальные работники  становятся донорами плазмы и продолжают заботиться о москвичах. </a:t>
            </a:r>
          </a:p>
          <a:p>
            <a:pPr algn="ctr"/>
            <a:r>
              <a:rPr lang="ru-RU" dirty="0" smtClean="0">
                <a:latin typeface="Cambria" pitchFamily="18" charset="0"/>
              </a:rPr>
              <a:t>На сегодня уже 3 социальных работника нашего центра стали донорами плазмы</a:t>
            </a:r>
          </a:p>
        </p:txBody>
      </p:sp>
      <p:pic>
        <p:nvPicPr>
          <p:cNvPr id="4" name="Рисунок 3" descr="подари надежду Ирина Булатова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7296" y="1322694"/>
            <a:ext cx="7693572" cy="5217204"/>
          </a:xfrm>
          <a:prstGeom prst="rect">
            <a:avLst/>
          </a:prstGeom>
        </p:spPr>
      </p:pic>
      <p:pic>
        <p:nvPicPr>
          <p:cNvPr id="5" name="Рисунок 4" descr="Screenshot_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678" y="1324302"/>
            <a:ext cx="7466121" cy="5213131"/>
          </a:xfrm>
          <a:prstGeom prst="rect">
            <a:avLst/>
          </a:prstGeom>
        </p:spPr>
      </p:pic>
    </p:spTree>
  </p:cSld>
  <p:clrMapOvr>
    <a:masterClrMapping/>
  </p:clrMapOvr>
  <p:transition spd="med" advClick="0" advTm="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ru-RU" noProof="0" smtClean="0"/>
              <a:pPr rtl="0"/>
              <a:t>22</a:t>
            </a:fld>
            <a:endParaRPr lang="ru-RU" noProof="0" dirty="0"/>
          </a:p>
        </p:txBody>
      </p:sp>
      <p:sp>
        <p:nvSpPr>
          <p:cNvPr id="3" name="TextBox 2"/>
          <p:cNvSpPr txBox="1"/>
          <p:nvPr/>
        </p:nvSpPr>
        <p:spPr>
          <a:xfrm>
            <a:off x="483478" y="168166"/>
            <a:ext cx="11070978" cy="120032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ambria" pitchFamily="18" charset="0"/>
              </a:rPr>
              <a:t>Сотрудники филиала Некрасовка два месяца каждый день находились вместе с медиками на  </a:t>
            </a:r>
            <a:r>
              <a:rPr lang="ru-RU" b="1" dirty="0" smtClean="0">
                <a:latin typeface="Cambria" pitchFamily="18" charset="0"/>
              </a:rPr>
              <a:t>мобильном пункте вакцинации</a:t>
            </a:r>
            <a:r>
              <a:rPr lang="ru-RU" dirty="0" smtClean="0">
                <a:latin typeface="Cambria" pitchFamily="18" charset="0"/>
              </a:rPr>
              <a:t> развернутом у станции метро Некрасовка. </a:t>
            </a:r>
          </a:p>
          <a:p>
            <a:pPr algn="ctr"/>
            <a:r>
              <a:rPr lang="ru-RU" dirty="0" smtClean="0">
                <a:latin typeface="Cambria" pitchFamily="18" charset="0"/>
              </a:rPr>
              <a:t>За все время наши сотрудники отработали </a:t>
            </a:r>
            <a:r>
              <a:rPr lang="ru-RU" b="1" dirty="0" smtClean="0">
                <a:latin typeface="Cambria" pitchFamily="18" charset="0"/>
              </a:rPr>
              <a:t>более 130 смен</a:t>
            </a:r>
            <a:r>
              <a:rPr lang="ru-RU" dirty="0" smtClean="0">
                <a:latin typeface="Cambria" pitchFamily="18" charset="0"/>
              </a:rPr>
              <a:t>, в течение которых </a:t>
            </a:r>
            <a:r>
              <a:rPr lang="ru-RU" b="1" dirty="0" smtClean="0">
                <a:latin typeface="Cambria" pitchFamily="18" charset="0"/>
              </a:rPr>
              <a:t>более  9000 тысяч человек </a:t>
            </a:r>
            <a:r>
              <a:rPr lang="ru-RU" dirty="0" smtClean="0">
                <a:latin typeface="Cambria" pitchFamily="18" charset="0"/>
              </a:rPr>
              <a:t>смогли бесплатно сделать прививку и сохранить свое здоровье.</a:t>
            </a:r>
          </a:p>
        </p:txBody>
      </p:sp>
      <p:pic>
        <p:nvPicPr>
          <p:cNvPr id="4" name="Рисунок 3" descr="118765515_989115054862003_7320852510061441785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007" y="1416269"/>
            <a:ext cx="6831724" cy="5171090"/>
          </a:xfrm>
          <a:prstGeom prst="rect">
            <a:avLst/>
          </a:prstGeom>
        </p:spPr>
      </p:pic>
      <p:pic>
        <p:nvPicPr>
          <p:cNvPr id="5" name="Рисунок 4" descr="118764074_989114998195342_7795066804972885036_n.jpg"/>
          <p:cNvPicPr>
            <a:picLocks noChangeAspect="1"/>
          </p:cNvPicPr>
          <p:nvPr/>
        </p:nvPicPr>
        <p:blipFill>
          <a:blip r:embed="rId3"/>
          <a:srcRect b="5183"/>
          <a:stretch>
            <a:fillRect/>
          </a:stretch>
        </p:blipFill>
        <p:spPr>
          <a:xfrm>
            <a:off x="7491904" y="1439916"/>
            <a:ext cx="4069476" cy="5144730"/>
          </a:xfrm>
          <a:prstGeom prst="rect">
            <a:avLst/>
          </a:prstGeom>
        </p:spPr>
      </p:pic>
    </p:spTree>
  </p:cSld>
  <p:clrMapOvr>
    <a:masterClrMapping/>
  </p:clrMapOvr>
  <p:transition spd="med" advClick="0" advTm="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ru-RU" noProof="0" smtClean="0"/>
              <a:pPr rtl="0"/>
              <a:t>23</a:t>
            </a:fld>
            <a:endParaRPr lang="ru-RU" noProof="0" dirty="0"/>
          </a:p>
        </p:txBody>
      </p:sp>
      <p:sp>
        <p:nvSpPr>
          <p:cNvPr id="3" name="TextBox 2"/>
          <p:cNvSpPr txBox="1"/>
          <p:nvPr/>
        </p:nvSpPr>
        <p:spPr>
          <a:xfrm>
            <a:off x="483477" y="189186"/>
            <a:ext cx="10972799" cy="120032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ambria" pitchFamily="18" charset="0"/>
              </a:rPr>
              <a:t>Сотрудники нашего учреждения, создают благоприятные условия, для комфортного пребывания и выздоровления больных covid-19 </a:t>
            </a:r>
            <a:r>
              <a:rPr lang="ru-RU" b="1" dirty="0" smtClean="0">
                <a:latin typeface="Cambria" pitchFamily="18" charset="0"/>
              </a:rPr>
              <a:t>во временном госпитале </a:t>
            </a:r>
          </a:p>
          <a:p>
            <a:pPr algn="ctr"/>
            <a:r>
              <a:rPr lang="ru-RU" dirty="0" smtClean="0">
                <a:latin typeface="Cambria" pitchFamily="18" charset="0"/>
              </a:rPr>
              <a:t>(Государственное бюджетное учреждение здравоохранения «Городская клиническая больница имени С.В.Юдина ДЗМ" - временного госпиталя АТЦ Москва)</a:t>
            </a:r>
            <a:endParaRPr lang="ru-RU" dirty="0">
              <a:latin typeface="Cambria" pitchFamily="18" charset="0"/>
            </a:endParaRPr>
          </a:p>
        </p:txBody>
      </p:sp>
      <p:pic>
        <p:nvPicPr>
          <p:cNvPr id="4" name="Рисунок 3" descr="133419708_1089899264783581_3761231811785167460_o.jpg"/>
          <p:cNvPicPr>
            <a:picLocks noChangeAspect="1"/>
          </p:cNvPicPr>
          <p:nvPr/>
        </p:nvPicPr>
        <p:blipFill>
          <a:blip r:embed="rId2">
            <a:lum bright="10000" contrast="20000"/>
          </a:blip>
          <a:srcRect r="26380"/>
          <a:stretch>
            <a:fillRect/>
          </a:stretch>
        </p:blipFill>
        <p:spPr>
          <a:xfrm>
            <a:off x="512379" y="1547648"/>
            <a:ext cx="3681249" cy="5000297"/>
          </a:xfrm>
          <a:prstGeom prst="rect">
            <a:avLst/>
          </a:prstGeom>
        </p:spPr>
      </p:pic>
      <p:pic>
        <p:nvPicPr>
          <p:cNvPr id="6" name="Рисунок 5" descr="207606f3-2a38-4365-93c9-94a59aa10403.jpg"/>
          <p:cNvPicPr>
            <a:picLocks noChangeAspect="1"/>
          </p:cNvPicPr>
          <p:nvPr/>
        </p:nvPicPr>
        <p:blipFill>
          <a:blip r:embed="rId3"/>
          <a:srcRect l="8916" t="15479" r="13958"/>
          <a:stretch>
            <a:fillRect/>
          </a:stretch>
        </p:blipFill>
        <p:spPr>
          <a:xfrm>
            <a:off x="4256690" y="1536449"/>
            <a:ext cx="3426373" cy="5006567"/>
          </a:xfrm>
          <a:prstGeom prst="rect">
            <a:avLst/>
          </a:prstGeom>
        </p:spPr>
      </p:pic>
      <p:pic>
        <p:nvPicPr>
          <p:cNvPr id="7" name="Рисунок 6" descr="e223546f-8b4e-4082-b6f3-a92abf0fce1c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6269" y="1545020"/>
            <a:ext cx="3741027" cy="4988035"/>
          </a:xfrm>
          <a:prstGeom prst="rect">
            <a:avLst/>
          </a:prstGeom>
        </p:spPr>
      </p:pic>
    </p:spTree>
  </p:cSld>
  <p:clrMapOvr>
    <a:masterClrMapping/>
  </p:clrMapOvr>
  <p:transition spd="med" advClick="0" advTm="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ru-RU" noProof="0" smtClean="0"/>
              <a:pPr rtl="0"/>
              <a:t>24</a:t>
            </a:fld>
            <a:endParaRPr lang="ru-RU" noProof="0" dirty="0"/>
          </a:p>
        </p:txBody>
      </p:sp>
      <p:pic>
        <p:nvPicPr>
          <p:cNvPr id="4" name="Рисунок 3" descr="f7bd54af-8076-48bb-8477-4b0569ff2b94.jpg"/>
          <p:cNvPicPr>
            <a:picLocks noChangeAspect="1"/>
          </p:cNvPicPr>
          <p:nvPr/>
        </p:nvPicPr>
        <p:blipFill>
          <a:blip r:embed="rId2"/>
          <a:srcRect r="13908"/>
          <a:stretch>
            <a:fillRect/>
          </a:stretch>
        </p:blipFill>
        <p:spPr>
          <a:xfrm>
            <a:off x="220717" y="336331"/>
            <a:ext cx="5495493" cy="4787462"/>
          </a:xfrm>
          <a:prstGeom prst="rect">
            <a:avLst/>
          </a:prstGeom>
        </p:spPr>
      </p:pic>
      <p:pic>
        <p:nvPicPr>
          <p:cNvPr id="5" name="Рисунок 4" descr="e37a3eee-ec35-4985-9a05-5537279d7ae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1667" y="1177159"/>
            <a:ext cx="6472470" cy="5013433"/>
          </a:xfrm>
          <a:prstGeom prst="rect">
            <a:avLst/>
          </a:prstGeom>
        </p:spPr>
      </p:pic>
    </p:spTree>
  </p:cSld>
  <p:clrMapOvr>
    <a:masterClrMapping/>
  </p:clrMapOvr>
  <p:transition spd="med" advClick="0" advTm="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ru-RU" noProof="0" smtClean="0"/>
              <a:pPr rtl="0"/>
              <a:t>25</a:t>
            </a:fld>
            <a:endParaRPr lang="ru-RU" noProof="0" dirty="0"/>
          </a:p>
        </p:txBody>
      </p:sp>
      <p:sp>
        <p:nvSpPr>
          <p:cNvPr id="3" name="TextBox 2"/>
          <p:cNvSpPr txBox="1"/>
          <p:nvPr/>
        </p:nvSpPr>
        <p:spPr>
          <a:xfrm>
            <a:off x="462456" y="168166"/>
            <a:ext cx="10962289" cy="113877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700" dirty="0" smtClean="0">
                <a:latin typeface="Cambria" pitchFamily="18" charset="0"/>
              </a:rPr>
              <a:t>В 2020 году вся страна отметила замечательный юбилей — 75-летие Победы над фашистской Германией. </a:t>
            </a:r>
          </a:p>
          <a:p>
            <a:pPr algn="ctr"/>
            <a:r>
              <a:rPr lang="ru-RU" sz="1700" dirty="0" smtClean="0">
                <a:latin typeface="Cambria" pitchFamily="18" charset="0"/>
              </a:rPr>
              <a:t>К сожалению, в связи с пандемией, не удалось вручить награды в торжественной обстановке, но все же </a:t>
            </a:r>
            <a:r>
              <a:rPr lang="en-US" sz="1700" dirty="0" smtClean="0">
                <a:latin typeface="Cambria" pitchFamily="18" charset="0"/>
              </a:rPr>
              <a:t>COVID</a:t>
            </a:r>
            <a:r>
              <a:rPr lang="ru-RU" sz="1700" dirty="0" smtClean="0">
                <a:latin typeface="Cambria" pitchFamily="18" charset="0"/>
              </a:rPr>
              <a:t>-19 не помешал и все ветераны (</a:t>
            </a:r>
            <a:r>
              <a:rPr lang="ru-RU" sz="1700" b="1" dirty="0" smtClean="0">
                <a:latin typeface="Cambria" pitchFamily="18" charset="0"/>
              </a:rPr>
              <a:t>82 человека</a:t>
            </a:r>
            <a:r>
              <a:rPr lang="ru-RU" sz="1700" dirty="0" smtClean="0">
                <a:latin typeface="Cambria" pitchFamily="18" charset="0"/>
              </a:rPr>
              <a:t>) в районе Некрасовка были</a:t>
            </a:r>
          </a:p>
          <a:p>
            <a:pPr algn="ctr"/>
            <a:r>
              <a:rPr lang="ru-RU" sz="1700" dirty="0" smtClean="0">
                <a:latin typeface="Cambria" pitchFamily="18" charset="0"/>
              </a:rPr>
              <a:t> награждены медалями и памятными подарками. </a:t>
            </a:r>
            <a:endParaRPr lang="ru-RU" sz="1700" dirty="0">
              <a:latin typeface="Cambria" pitchFamily="18" charset="0"/>
            </a:endParaRPr>
          </a:p>
        </p:txBody>
      </p:sp>
      <p:pic>
        <p:nvPicPr>
          <p:cNvPr id="4" name="Рисунок 3" descr="87738072_1194578290890082_5324332615954595840_o.jpg"/>
          <p:cNvPicPr>
            <a:picLocks noChangeAspect="1"/>
          </p:cNvPicPr>
          <p:nvPr/>
        </p:nvPicPr>
        <p:blipFill>
          <a:blip r:embed="rId2"/>
          <a:srcRect l="11797" r="16598"/>
          <a:stretch>
            <a:fillRect/>
          </a:stretch>
        </p:blipFill>
        <p:spPr>
          <a:xfrm>
            <a:off x="451945" y="1436536"/>
            <a:ext cx="5457462" cy="5079877"/>
          </a:xfrm>
          <a:prstGeom prst="rect">
            <a:avLst/>
          </a:prstGeom>
        </p:spPr>
      </p:pic>
      <p:pic>
        <p:nvPicPr>
          <p:cNvPr id="5" name="Рисунок 4" descr="85153112_1194578437556734_1823960499079872512_o.jpg"/>
          <p:cNvPicPr>
            <a:picLocks noChangeAspect="1"/>
          </p:cNvPicPr>
          <p:nvPr/>
        </p:nvPicPr>
        <p:blipFill>
          <a:blip r:embed="rId3"/>
          <a:srcRect l="7183" r="20990"/>
          <a:stretch>
            <a:fillRect/>
          </a:stretch>
        </p:blipFill>
        <p:spPr>
          <a:xfrm>
            <a:off x="6001407" y="1451106"/>
            <a:ext cx="5423338" cy="5032520"/>
          </a:xfrm>
          <a:prstGeom prst="rect">
            <a:avLst/>
          </a:prstGeom>
        </p:spPr>
      </p:pic>
    </p:spTree>
  </p:cSld>
  <p:clrMapOvr>
    <a:masterClrMapping/>
  </p:clrMapOvr>
  <p:transition spd="med" advClick="0" advTm="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ru-RU" noProof="0" smtClean="0"/>
              <a:pPr rtl="0"/>
              <a:t>26</a:t>
            </a:fld>
            <a:endParaRPr lang="ru-RU" noProof="0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rcRect l="21751" r="11018"/>
          <a:stretch/>
        </p:blipFill>
        <p:spPr>
          <a:xfrm>
            <a:off x="346841" y="192909"/>
            <a:ext cx="3426373" cy="6249931"/>
          </a:xfrm>
          <a:prstGeom prst="rect">
            <a:avLst/>
          </a:prstGeom>
          <a:ln>
            <a:noFill/>
          </a:ln>
        </p:spPr>
      </p:pic>
      <p:pic>
        <p:nvPicPr>
          <p:cNvPr id="4" name="Рисунок 3"/>
          <p:cNvPicPr/>
          <p:nvPr/>
        </p:nvPicPr>
        <p:blipFill>
          <a:blip r:embed="rId3"/>
          <a:srcRect l="7673" r="7675"/>
          <a:stretch/>
        </p:blipFill>
        <p:spPr>
          <a:xfrm>
            <a:off x="7714592" y="204065"/>
            <a:ext cx="3825766" cy="6238775"/>
          </a:xfrm>
          <a:prstGeom prst="rect">
            <a:avLst/>
          </a:prstGeom>
          <a:ln>
            <a:noFill/>
          </a:ln>
        </p:spPr>
      </p:pic>
      <p:pic>
        <p:nvPicPr>
          <p:cNvPr id="5" name="Рисунок 4"/>
          <p:cNvPicPr/>
          <p:nvPr/>
        </p:nvPicPr>
        <p:blipFill>
          <a:blip r:embed="rId4"/>
          <a:srcRect l="1038" r="27010"/>
          <a:stretch/>
        </p:blipFill>
        <p:spPr>
          <a:xfrm>
            <a:off x="3930869" y="192910"/>
            <a:ext cx="3636580" cy="6270952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med" advClick="0" advTm="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ru-RU" noProof="0" smtClean="0"/>
              <a:pPr rtl="0"/>
              <a:t>27</a:t>
            </a:fld>
            <a:endParaRPr lang="ru-RU" noProof="0" dirty="0"/>
          </a:p>
        </p:txBody>
      </p:sp>
      <p:sp>
        <p:nvSpPr>
          <p:cNvPr id="4" name="TextBox 3"/>
          <p:cNvSpPr txBox="1"/>
          <p:nvPr/>
        </p:nvSpPr>
        <p:spPr>
          <a:xfrm>
            <a:off x="406400" y="127174"/>
            <a:ext cx="11321255" cy="224676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>
                <a:latin typeface="Cambria" pitchFamily="18" charset="0"/>
              </a:rPr>
              <a:t>В течение 2020 года в ежедневном режиме проводился мониторинг нуждаемости ветеранов. </a:t>
            </a:r>
          </a:p>
          <a:p>
            <a:r>
              <a:rPr lang="ru-RU" sz="2000" dirty="0" smtClean="0">
                <a:latin typeface="Cambria" pitchFamily="18" charset="0"/>
              </a:rPr>
              <a:t>Вся выявленная нуждаемость, а именно: 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 smtClean="0">
                <a:latin typeface="Cambria" pitchFamily="18" charset="0"/>
              </a:rPr>
              <a:t>проведение ремонтов квартир - 2 чел.; 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 smtClean="0">
                <a:latin typeface="Cambria" pitchFamily="18" charset="0"/>
              </a:rPr>
              <a:t>получение ТДП, ЭСС, 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 smtClean="0">
                <a:latin typeface="Cambria" pitchFamily="18" charset="0"/>
              </a:rPr>
              <a:t>потребность в технических средствах реабилитации и 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 smtClean="0">
                <a:latin typeface="Cambria" pitchFamily="18" charset="0"/>
              </a:rPr>
              <a:t>санаторно-курортном лечении    </a:t>
            </a:r>
            <a:endParaRPr lang="ru-RU" sz="2000" dirty="0">
              <a:latin typeface="Cambria" pitchFamily="18" charset="0"/>
            </a:endParaRPr>
          </a:p>
          <a:p>
            <a:r>
              <a:rPr lang="ru-RU" sz="2000" dirty="0" smtClean="0">
                <a:latin typeface="Cambria" pitchFamily="18" charset="0"/>
              </a:rPr>
              <a:t>была удовлетворена на 100%.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857"/>
          <a:stretch/>
        </p:blipFill>
        <p:spPr>
          <a:xfrm>
            <a:off x="426721" y="2594518"/>
            <a:ext cx="5781039" cy="3995111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40" y="2594519"/>
            <a:ext cx="5326816" cy="399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ru-RU" noProof="0" smtClean="0"/>
              <a:pPr rtl="0"/>
              <a:t>28</a:t>
            </a:fld>
            <a:endParaRPr lang="ru-RU" noProof="0" dirty="0"/>
          </a:p>
        </p:txBody>
      </p:sp>
      <p:sp>
        <p:nvSpPr>
          <p:cNvPr id="3" name="TextBox 2"/>
          <p:cNvSpPr txBox="1"/>
          <p:nvPr/>
        </p:nvSpPr>
        <p:spPr>
          <a:xfrm>
            <a:off x="559558" y="183004"/>
            <a:ext cx="10413243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ambria" pitchFamily="18" charset="0"/>
              </a:rPr>
              <a:t>Помощь получили в 2020 году 294 человека находящиеся на надомном обслуживание. </a:t>
            </a:r>
          </a:p>
          <a:p>
            <a:pPr algn="ctr"/>
            <a:r>
              <a:rPr lang="ru-RU" dirty="0" smtClean="0">
                <a:latin typeface="Cambria" pitchFamily="18" charset="0"/>
              </a:rPr>
              <a:t>Население </a:t>
            </a:r>
            <a:r>
              <a:rPr lang="ru-RU" dirty="0" smtClean="0">
                <a:latin typeface="Cambria" pitchFamily="18" charset="0"/>
              </a:rPr>
              <a:t>района </a:t>
            </a:r>
            <a:r>
              <a:rPr lang="ru-RU" dirty="0" smtClean="0">
                <a:latin typeface="Cambria" pitchFamily="18" charset="0"/>
              </a:rPr>
              <a:t>увеличивается</a:t>
            </a:r>
            <a:endParaRPr lang="ru-RU" dirty="0">
              <a:latin typeface="Cambria" pitchFamily="18" charset="0"/>
            </a:endParaRPr>
          </a:p>
        </p:txBody>
      </p:sp>
      <p:graphicFrame>
        <p:nvGraphicFramePr>
          <p:cNvPr id="4" name="Объект 3"/>
          <p:cNvGraphicFramePr/>
          <p:nvPr>
            <p:extLst>
              <p:ext uri="{D42A27DB-BD31-4B8C-83A1-F6EECF244321}">
                <p14:modId xmlns:p14="http://schemas.microsoft.com/office/powerpoint/2010/main" xmlns="" val="54809722"/>
              </p:ext>
            </p:extLst>
          </p:nvPr>
        </p:nvGraphicFramePr>
        <p:xfrm>
          <a:off x="152401" y="579120"/>
          <a:ext cx="6659740" cy="60983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Объект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792" t="15461" r="5816" b="57675"/>
          <a:stretch/>
        </p:blipFill>
        <p:spPr>
          <a:xfrm>
            <a:off x="8822068" y="955038"/>
            <a:ext cx="2150733" cy="2428240"/>
          </a:xfrm>
          <a:prstGeom prst="rect">
            <a:avLst/>
          </a:prstGeom>
        </p:spPr>
      </p:pic>
      <p:pic>
        <p:nvPicPr>
          <p:cNvPr id="9" name="Picture 2" descr="C:\Users\user\AppData\Local\Temp\Rar$DIa0.566\IMG-20171208-WA0029.jpg"/>
          <p:cNvPicPr>
            <a:picLocks noChangeAspect="1" noChangeArrowheads="1"/>
          </p:cNvPicPr>
          <p:nvPr/>
        </p:nvPicPr>
        <p:blipFill rotWithShape="1">
          <a:blip r:embed="rId4" cstate="print"/>
          <a:srcRect t="7824"/>
          <a:stretch/>
        </p:blipFill>
        <p:spPr bwMode="auto">
          <a:xfrm>
            <a:off x="8822761" y="3456429"/>
            <a:ext cx="2150040" cy="1391920"/>
          </a:xfrm>
          <a:prstGeom prst="rect">
            <a:avLst/>
          </a:prstGeom>
          <a:noFill/>
        </p:spPr>
      </p:pic>
      <p:pic>
        <p:nvPicPr>
          <p:cNvPr id="10" name="Picture 2" descr="C:\Users\user\Downloads\IMG-20170803-WA0012.jpg"/>
          <p:cNvPicPr>
            <a:picLocks noChangeAspect="1" noChangeArrowheads="1"/>
          </p:cNvPicPr>
          <p:nvPr/>
        </p:nvPicPr>
        <p:blipFill rotWithShape="1">
          <a:blip r:embed="rId5" cstate="print"/>
          <a:srcRect l="3008" t="9625" r="8995"/>
          <a:stretch/>
        </p:blipFill>
        <p:spPr bwMode="auto">
          <a:xfrm>
            <a:off x="5883552" y="955038"/>
            <a:ext cx="2856494" cy="3911599"/>
          </a:xfrm>
          <a:prstGeom prst="rect">
            <a:avLst/>
          </a:prstGeom>
          <a:noFill/>
        </p:spPr>
      </p:pic>
      <p:pic>
        <p:nvPicPr>
          <p:cNvPr id="12" name="Объект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24" t="67136" r="44976" b="14286"/>
          <a:stretch/>
        </p:blipFill>
        <p:spPr>
          <a:xfrm>
            <a:off x="5852022" y="4897821"/>
            <a:ext cx="2856494" cy="1781503"/>
          </a:xfrm>
          <a:prstGeom prst="rect">
            <a:avLst/>
          </a:prstGeom>
        </p:spPr>
      </p:pic>
      <p:pic>
        <p:nvPicPr>
          <p:cNvPr id="13" name="Объект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39" t="2021" r="43527" b="77128"/>
          <a:stretch/>
        </p:blipFill>
        <p:spPr>
          <a:xfrm>
            <a:off x="8832579" y="4929352"/>
            <a:ext cx="2150733" cy="1749972"/>
          </a:xfrm>
          <a:prstGeom prst="rect">
            <a:avLst/>
          </a:prstGeom>
        </p:spPr>
      </p:pic>
    </p:spTree>
  </p:cSld>
  <p:clrMapOvr>
    <a:masterClrMapping/>
  </p:clrMapOvr>
  <p:transition spd="med" advClick="0" advTm="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95"/>
          <a:stretch/>
        </p:blipFill>
        <p:spPr>
          <a:xfrm>
            <a:off x="0" y="466035"/>
            <a:ext cx="11785072" cy="591378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774" r="3496"/>
          <a:stretch/>
        </p:blipFill>
        <p:spPr>
          <a:xfrm>
            <a:off x="9604373" y="0"/>
            <a:ext cx="2180699" cy="1922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698581042"/>
      </p:ext>
    </p:extLst>
  </p:cSld>
  <p:clrMapOvr>
    <a:masterClrMapping/>
  </p:clrMapOvr>
  <p:transition spd="med" advClick="0" advTm="5991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0414" y="399394"/>
            <a:ext cx="11119945" cy="43088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200" dirty="0" smtClean="0">
                <a:latin typeface="Cambria" pitchFamily="18" charset="0"/>
              </a:rPr>
              <a:t>Общая площадью здания - 3302,9 кв.м, прилегающая территория около 1000 кв.м.</a:t>
            </a:r>
            <a:endParaRPr lang="ru-RU" sz="2200" dirty="0">
              <a:latin typeface="Cambria" pitchFamily="18" charset="0"/>
            </a:endParaRPr>
          </a:p>
        </p:txBody>
      </p:sp>
      <p:pic>
        <p:nvPicPr>
          <p:cNvPr id="1026" name="Picture 2" descr="C:\Users\user\Desktop\1 ая Вольская 9\1f4ac9d7-b908-44c8-82e0-2604f3b014c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48761" y="2207172"/>
            <a:ext cx="4668523" cy="4051428"/>
          </a:xfrm>
          <a:prstGeom prst="rect">
            <a:avLst/>
          </a:prstGeom>
          <a:noFill/>
        </p:spPr>
      </p:pic>
      <p:pic>
        <p:nvPicPr>
          <p:cNvPr id="1027" name="Picture 3" descr="C:\Users\user\Desktop\1 ая Вольская 9\1\56a542b5-4252-49d3-849d-87418170456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6538" y="1187669"/>
            <a:ext cx="6718798" cy="4550979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56633" y="3821595"/>
            <a:ext cx="3911219" cy="276132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5937" y="176619"/>
            <a:ext cx="2360065" cy="349095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661758" y="119333"/>
            <a:ext cx="523783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Cambria" pitchFamily="18" charset="0"/>
              </a:rPr>
              <a:t>По состоянию на конец 2020 года в районе Некрасовка проведена функциональная диагностика у 231 гражданина, их них</a:t>
            </a:r>
            <a:r>
              <a:rPr lang="en-US" sz="2000" dirty="0" smtClean="0">
                <a:latin typeface="Cambria" pitchFamily="18" charset="0"/>
              </a:rPr>
              <a:t>:</a:t>
            </a:r>
            <a:r>
              <a:rPr lang="ru-RU" sz="2000" dirty="0" smtClean="0">
                <a:latin typeface="Cambria" pitchFamily="18" charset="0"/>
              </a:rPr>
              <a:t> </a:t>
            </a:r>
            <a:endParaRPr lang="en-US" sz="2000" dirty="0" smtClean="0">
              <a:latin typeface="Cambria" pitchFamily="18" charset="0"/>
            </a:endParaRPr>
          </a:p>
          <a:p>
            <a:r>
              <a:rPr lang="ru-RU" sz="2000" dirty="0" smtClean="0">
                <a:latin typeface="Cambria" pitchFamily="18" charset="0"/>
              </a:rPr>
              <a:t>первично обратившихся за признанием нуждающимися – 92 человек, принято положительных решений – 80, пересмотрены ИППСУ у 139 человек, из них</a:t>
            </a:r>
            <a:r>
              <a:rPr lang="en-US" sz="2000" dirty="0" smtClean="0">
                <a:latin typeface="Cambria" pitchFamily="18" charset="0"/>
              </a:rPr>
              <a:t>:</a:t>
            </a:r>
            <a:r>
              <a:rPr lang="ru-RU" sz="2000" dirty="0" smtClean="0">
                <a:latin typeface="Cambria" pitchFamily="18" charset="0"/>
              </a:rPr>
              <a:t> </a:t>
            </a:r>
            <a:endParaRPr lang="en-US" sz="2000" dirty="0" smtClean="0">
              <a:latin typeface="Cambria" pitchFamily="18" charset="0"/>
            </a:endParaRPr>
          </a:p>
          <a:p>
            <a:r>
              <a:rPr lang="ru-RU" sz="2000" dirty="0" smtClean="0">
                <a:latin typeface="Cambria" pitchFamily="18" charset="0"/>
              </a:rPr>
              <a:t>принято положительных решений – 136. </a:t>
            </a:r>
            <a:endParaRPr lang="en-US" sz="2000" dirty="0" smtClean="0">
              <a:latin typeface="Cambria" pitchFamily="18" charset="0"/>
            </a:endParaRPr>
          </a:p>
          <a:p>
            <a:r>
              <a:rPr lang="ru-RU" sz="2000" dirty="0" smtClean="0">
                <a:latin typeface="Cambria" pitchFamily="18" charset="0"/>
              </a:rPr>
              <a:t>Всего в 2020 году было оказано 7373 услуги. 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2015" y="3821595"/>
            <a:ext cx="4014427" cy="2768391"/>
          </a:xfrm>
          <a:prstGeom prst="rect">
            <a:avLst/>
          </a:prstGeom>
        </p:spPr>
      </p:pic>
      <p:pic>
        <p:nvPicPr>
          <p:cNvPr id="17" name="Объект 7"/>
          <p:cNvPicPr>
            <a:picLocks noChangeAspect="1"/>
          </p:cNvPicPr>
          <p:nvPr/>
        </p:nvPicPr>
        <p:blipFill rotWithShape="1">
          <a:blip r:embed="rId5"/>
          <a:srcRect r="20821"/>
          <a:stretch/>
        </p:blipFill>
        <p:spPr>
          <a:xfrm>
            <a:off x="215936" y="3821594"/>
            <a:ext cx="3265887" cy="276120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03" r="10870"/>
          <a:stretch/>
        </p:blipFill>
        <p:spPr>
          <a:xfrm>
            <a:off x="7778093" y="211801"/>
            <a:ext cx="3868297" cy="3420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86347406"/>
      </p:ext>
    </p:extLst>
  </p:cSld>
  <p:clrMapOvr>
    <a:masterClrMapping/>
  </p:clrMapOvr>
  <p:transition spd="med" advClick="0" advTm="8034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ru-RU" noProof="0" smtClean="0"/>
              <a:pPr rtl="0"/>
              <a:t>31</a:t>
            </a:fld>
            <a:endParaRPr lang="ru-RU" noProof="0" dirty="0"/>
          </a:p>
        </p:txBody>
      </p:sp>
      <p:pic>
        <p:nvPicPr>
          <p:cNvPr id="3" name="Рисунок 2" descr="Рисунок1.jpg"/>
          <p:cNvPicPr>
            <a:picLocks noChangeAspect="1"/>
          </p:cNvPicPr>
          <p:nvPr/>
        </p:nvPicPr>
        <p:blipFill>
          <a:blip r:embed="rId2"/>
          <a:srcRect b="66902"/>
          <a:stretch>
            <a:fillRect/>
          </a:stretch>
        </p:blipFill>
        <p:spPr>
          <a:xfrm>
            <a:off x="189187" y="164798"/>
            <a:ext cx="11518697" cy="214747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753710" y="164798"/>
            <a:ext cx="8986345" cy="21474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 smtClean="0">
              <a:solidFill>
                <a:schemeClr val="tx1">
                  <a:lumMod val="95000"/>
                  <a:lumOff val="5000"/>
                </a:schemeClr>
              </a:solidFill>
              <a:latin typeface="Cambria" pitchFamily="18" charset="0"/>
            </a:endParaRPr>
          </a:p>
          <a:p>
            <a:pPr algn="ctr"/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itchFamily="18" charset="0"/>
              </a:rPr>
              <a:t>Уникальных граждан, участвующих в программе Московское долголетие </a:t>
            </a: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itchFamily="18" charset="0"/>
              </a:rPr>
              <a:t>2100 человек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itchFamily="18" charset="0"/>
              </a:rPr>
              <a:t>. </a:t>
            </a:r>
          </a:p>
          <a:p>
            <a:pPr algn="ctr"/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itchFamily="18" charset="0"/>
              </a:rPr>
              <a:t>Прирост по сравнению с прошлым годом составил </a:t>
            </a:r>
          </a:p>
          <a:p>
            <a:pPr algn="ctr"/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itchFamily="18" charset="0"/>
              </a:rPr>
              <a:t>более 200 новых участников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itchFamily="18" charset="0"/>
              </a:rPr>
              <a:t>. </a:t>
            </a:r>
          </a:p>
          <a:p>
            <a:pPr algn="ctr"/>
            <a:endParaRPr lang="ru-RU" dirty="0"/>
          </a:p>
        </p:txBody>
      </p:sp>
      <p:pic>
        <p:nvPicPr>
          <p:cNvPr id="5" name="Рисунок 4" descr="_El6QCOaLXk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228" y="2425261"/>
            <a:ext cx="5612524" cy="4209393"/>
          </a:xfrm>
          <a:prstGeom prst="rect">
            <a:avLst/>
          </a:prstGeom>
        </p:spPr>
      </p:pic>
      <p:pic>
        <p:nvPicPr>
          <p:cNvPr id="6" name="Рисунок 5" descr="22b453fa-c480-4c78-8a6e-e53c04d8c76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1337" y="2438400"/>
            <a:ext cx="5605518" cy="4204138"/>
          </a:xfrm>
          <a:prstGeom prst="rect">
            <a:avLst/>
          </a:prstGeom>
        </p:spPr>
      </p:pic>
    </p:spTree>
  </p:cSld>
  <p:clrMapOvr>
    <a:masterClrMapping/>
  </p:clrMapOvr>
  <p:transition spd="med" advClick="0" advTm="3338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ru-RU" noProof="0" smtClean="0"/>
              <a:pPr rtl="0"/>
              <a:t>32</a:t>
            </a:fld>
            <a:endParaRPr lang="ru-RU" noProof="0" dirty="0"/>
          </a:p>
        </p:txBody>
      </p:sp>
      <p:sp>
        <p:nvSpPr>
          <p:cNvPr id="3" name="TextBox 2"/>
          <p:cNvSpPr txBox="1"/>
          <p:nvPr/>
        </p:nvSpPr>
        <p:spPr>
          <a:xfrm>
            <a:off x="956440" y="252248"/>
            <a:ext cx="9816663" cy="120032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ambria" pitchFamily="18" charset="0"/>
              </a:rPr>
              <a:t>В 2020 году расширился список поставщиков, с которыми мы заключили договора, на площадках которых граждане старшего возраста могут реализовывать свои потребности </a:t>
            </a:r>
          </a:p>
          <a:p>
            <a:pPr algn="ctr"/>
            <a:r>
              <a:rPr lang="ru-RU" dirty="0" smtClean="0">
                <a:latin typeface="Cambria" pitchFamily="18" charset="0"/>
              </a:rPr>
              <a:t>в различных видах досуговых занятий. </a:t>
            </a:r>
          </a:p>
          <a:p>
            <a:pPr algn="ctr"/>
            <a:r>
              <a:rPr lang="ru-RU" dirty="0" smtClean="0">
                <a:latin typeface="Cambria" pitchFamily="18" charset="0"/>
              </a:rPr>
              <a:t>На начало 2021 года у нас заключены соглашения с 17 организациями-участниками. </a:t>
            </a:r>
            <a:endParaRPr lang="ru-RU" dirty="0">
              <a:latin typeface="Cambria" pitchFamily="18" charset="0"/>
            </a:endParaRPr>
          </a:p>
        </p:txBody>
      </p:sp>
      <p:pic>
        <p:nvPicPr>
          <p:cNvPr id="5" name="Рисунок 4" descr="117533720_1342238739457369_5495441340222139610_o.jpg"/>
          <p:cNvPicPr>
            <a:picLocks noChangeAspect="1"/>
          </p:cNvPicPr>
          <p:nvPr/>
        </p:nvPicPr>
        <p:blipFill>
          <a:blip r:embed="rId2"/>
          <a:srcRect b="29093"/>
          <a:stretch>
            <a:fillRect/>
          </a:stretch>
        </p:blipFill>
        <p:spPr>
          <a:xfrm>
            <a:off x="966953" y="1545021"/>
            <a:ext cx="9777030" cy="5076496"/>
          </a:xfrm>
          <a:prstGeom prst="rect">
            <a:avLst/>
          </a:prstGeom>
        </p:spPr>
      </p:pic>
    </p:spTree>
  </p:cSld>
  <p:clrMapOvr>
    <a:masterClrMapping/>
  </p:clrMapOvr>
  <p:transition spd="med" advClick="0" advTm="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ru-RU" noProof="0" smtClean="0"/>
              <a:pPr rtl="0"/>
              <a:t>33</a:t>
            </a:fld>
            <a:endParaRPr lang="ru-RU" noProof="0" dirty="0"/>
          </a:p>
        </p:txBody>
      </p:sp>
      <p:pic>
        <p:nvPicPr>
          <p:cNvPr id="3" name="Рисунок 8"/>
          <p:cNvPicPr/>
          <p:nvPr/>
        </p:nvPicPr>
        <p:blipFill>
          <a:blip r:embed="rId2"/>
          <a:stretch/>
        </p:blipFill>
        <p:spPr>
          <a:xfrm>
            <a:off x="1603459" y="873457"/>
            <a:ext cx="8789158" cy="5803974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1555531" y="104296"/>
            <a:ext cx="8870731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ambria" charset="0"/>
                <a:ea typeface="Cambria" charset="0"/>
                <a:cs typeface="Cambria" charset="0"/>
              </a:rPr>
              <a:t>Футбольная  группа «Московского долголетия» от поставщика ГБУ «СШ 4» </a:t>
            </a:r>
            <a:r>
              <a:rPr lang="ru-RU" dirty="0" err="1">
                <a:latin typeface="Cambria" charset="0"/>
                <a:ea typeface="Cambria" charset="0"/>
                <a:cs typeface="Cambria" charset="0"/>
              </a:rPr>
              <a:t>Москомспорта</a:t>
            </a:r>
            <a:r>
              <a:rPr lang="ru-RU" dirty="0">
                <a:latin typeface="Cambria" charset="0"/>
                <a:ea typeface="Cambria" charset="0"/>
                <a:cs typeface="Cambria" charset="0"/>
              </a:rPr>
              <a:t> </a:t>
            </a:r>
            <a:r>
              <a:rPr lang="ru-RU" dirty="0" smtClean="0">
                <a:latin typeface="Cambria" charset="0"/>
                <a:ea typeface="Cambria" charset="0"/>
                <a:cs typeface="Cambria" charset="0"/>
              </a:rPr>
              <a:t>является </a:t>
            </a:r>
            <a:r>
              <a:rPr lang="ru-RU" dirty="0">
                <a:latin typeface="Cambria" charset="0"/>
                <a:ea typeface="Cambria" charset="0"/>
                <a:cs typeface="Cambria" charset="0"/>
              </a:rPr>
              <a:t>единственной футбольной командой в городе </a:t>
            </a:r>
            <a:r>
              <a:rPr lang="ru-RU" dirty="0" smtClean="0">
                <a:latin typeface="Cambria" charset="0"/>
                <a:ea typeface="Cambria" charset="0"/>
                <a:cs typeface="Cambria" charset="0"/>
              </a:rPr>
              <a:t>Москва </a:t>
            </a:r>
            <a:endParaRPr lang="ru-RU" dirty="0">
              <a:latin typeface="Cambria" charset="0"/>
              <a:ea typeface="Cambria" charset="0"/>
              <a:cs typeface="Cambr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574584"/>
      </p:ext>
    </p:extLst>
  </p:cSld>
  <p:clrMapOvr>
    <a:masterClrMapping/>
  </p:clrMapOvr>
  <p:transition spd="med" advClick="0" advTm="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TextShape 1"/>
          <p:cNvSpPr txBox="1"/>
          <p:nvPr/>
        </p:nvSpPr>
        <p:spPr>
          <a:xfrm>
            <a:off x="924910" y="35695"/>
            <a:ext cx="9984828" cy="85768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pPr algn="ctr">
              <a:lnSpc>
                <a:spcPct val="90000"/>
              </a:lnSpc>
            </a:pPr>
            <a:endParaRPr lang="ru-RU" spc="-1" dirty="0" smtClean="0">
              <a:solidFill>
                <a:srgbClr val="000000"/>
              </a:solidFill>
              <a:latin typeface="Cambria" pitchFamily="18" charset="0"/>
              <a:ea typeface="Cambria" charset="0"/>
              <a:cs typeface="Cambria" charset="0"/>
            </a:endParaRPr>
          </a:p>
          <a:p>
            <a:pPr algn="ctr">
              <a:lnSpc>
                <a:spcPct val="90000"/>
              </a:lnSpc>
            </a:pPr>
            <a:r>
              <a:rPr lang="ru-RU" spc="-1" dirty="0" smtClean="0">
                <a:solidFill>
                  <a:srgbClr val="000000"/>
                </a:solidFill>
                <a:latin typeface="Cambria" pitchFamily="18" charset="0"/>
                <a:ea typeface="Cambria" charset="0"/>
                <a:cs typeface="Cambria" charset="0"/>
              </a:rPr>
              <a:t>С </a:t>
            </a:r>
            <a:r>
              <a:rPr lang="ru-RU" spc="-1" dirty="0" smtClean="0">
                <a:solidFill>
                  <a:srgbClr val="000000"/>
                </a:solidFill>
                <a:latin typeface="Cambria" pitchFamily="18" charset="0"/>
                <a:ea typeface="Cambria" charset="0"/>
                <a:cs typeface="Cambria" charset="0"/>
              </a:rPr>
              <a:t>марта 2020 года проект «Московское долголетие» перешел  </a:t>
            </a:r>
            <a:r>
              <a:rPr lang="ru-RU" spc="-1" dirty="0" smtClean="0">
                <a:solidFill>
                  <a:srgbClr val="000000"/>
                </a:solidFill>
                <a:latin typeface="Cambria" pitchFamily="18" charset="0"/>
                <a:ea typeface="Cambria" charset="0"/>
                <a:cs typeface="Cambria" charset="0"/>
              </a:rPr>
              <a:t>в </a:t>
            </a:r>
            <a:r>
              <a:rPr lang="ru-RU" spc="-1" dirty="0" err="1" smtClean="0">
                <a:solidFill>
                  <a:srgbClr val="000000"/>
                </a:solidFill>
                <a:latin typeface="Cambria" pitchFamily="18" charset="0"/>
                <a:ea typeface="Cambria" charset="0"/>
                <a:cs typeface="Cambria" charset="0"/>
              </a:rPr>
              <a:t>онлайн</a:t>
            </a:r>
            <a:r>
              <a:rPr lang="ru-RU" spc="-1" dirty="0" smtClean="0">
                <a:solidFill>
                  <a:srgbClr val="000000"/>
                </a:solidFill>
                <a:latin typeface="Cambria" pitchFamily="18" charset="0"/>
                <a:ea typeface="Cambria" charset="0"/>
                <a:cs typeface="Cambria" charset="0"/>
              </a:rPr>
              <a:t>. </a:t>
            </a:r>
            <a:endParaRPr lang="ru-RU" spc="-1" dirty="0" smtClean="0">
              <a:solidFill>
                <a:srgbClr val="000000"/>
              </a:solidFill>
              <a:latin typeface="Cambria" pitchFamily="18" charset="0"/>
              <a:ea typeface="Cambria" charset="0"/>
              <a:cs typeface="Cambria" charset="0"/>
            </a:endParaRPr>
          </a:p>
          <a:p>
            <a:pPr algn="ctr">
              <a:lnSpc>
                <a:spcPct val="90000"/>
              </a:lnSpc>
            </a:pPr>
            <a:r>
              <a:rPr lang="ru-RU" dirty="0" smtClean="0">
                <a:latin typeface="Cambria" pitchFamily="18" charset="0"/>
              </a:rPr>
              <a:t>За </a:t>
            </a:r>
            <a:r>
              <a:rPr lang="ru-RU" dirty="0" smtClean="0">
                <a:latin typeface="Cambria" pitchFamily="18" charset="0"/>
              </a:rPr>
              <a:t>девять месяцев дистанционной работы к </a:t>
            </a:r>
            <a:r>
              <a:rPr lang="ru-RU" dirty="0" err="1" smtClean="0">
                <a:latin typeface="Cambria" pitchFamily="18" charset="0"/>
              </a:rPr>
              <a:t>онлайн</a:t>
            </a:r>
            <a:r>
              <a:rPr lang="ru-RU" dirty="0" smtClean="0">
                <a:latin typeface="Cambria" pitchFamily="18" charset="0"/>
              </a:rPr>
              <a:t> занятиям присоединилось </a:t>
            </a:r>
          </a:p>
          <a:p>
            <a:pPr algn="ctr">
              <a:lnSpc>
                <a:spcPct val="90000"/>
              </a:lnSpc>
            </a:pPr>
            <a:r>
              <a:rPr lang="ru-RU" b="1" dirty="0" smtClean="0">
                <a:latin typeface="Cambria" pitchFamily="18" charset="0"/>
              </a:rPr>
              <a:t>673 человека, функционирует 19 групп</a:t>
            </a:r>
            <a:endParaRPr lang="ru-RU" spc="-1" dirty="0" smtClean="0">
              <a:solidFill>
                <a:srgbClr val="000000"/>
              </a:solidFill>
              <a:latin typeface="Cambria" pitchFamily="18" charset="0"/>
              <a:ea typeface="Cambria" charset="0"/>
              <a:cs typeface="Cambria" charset="0"/>
            </a:endParaRPr>
          </a:p>
          <a:p>
            <a:pPr algn="ctr">
              <a:lnSpc>
                <a:spcPct val="90000"/>
              </a:lnSpc>
            </a:pPr>
            <a:endParaRPr lang="ru-RU" spc="-1" dirty="0" smtClean="0">
              <a:solidFill>
                <a:srgbClr val="000000"/>
              </a:solidFill>
              <a:latin typeface="Cambria" pitchFamily="18" charset="0"/>
              <a:ea typeface="Cambria" charset="0"/>
              <a:cs typeface="Cambria" charset="0"/>
            </a:endParaRPr>
          </a:p>
        </p:txBody>
      </p:sp>
      <p:pic>
        <p:nvPicPr>
          <p:cNvPr id="4" name="Рисунок 3" descr="135855558_1468650163482892_5998960273918933632_o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911" y="1014904"/>
            <a:ext cx="9995339" cy="5622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58112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ru-RU" noProof="0" smtClean="0"/>
              <a:pPr rtl="0"/>
              <a:t>35</a:t>
            </a:fld>
            <a:endParaRPr lang="ru-RU" noProof="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4716" y="1064524"/>
            <a:ext cx="5588759" cy="561290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34181" y="1064526"/>
            <a:ext cx="5793475" cy="56129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4716" y="232012"/>
            <a:ext cx="11522939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ambria" charset="0"/>
                <a:ea typeface="Cambria" charset="0"/>
                <a:cs typeface="Cambria" charset="0"/>
              </a:rPr>
              <a:t>У</a:t>
            </a:r>
            <a:r>
              <a:rPr lang="ru-RU" dirty="0" smtClean="0">
                <a:latin typeface="Cambria" charset="0"/>
                <a:ea typeface="Cambria" charset="0"/>
                <a:cs typeface="Cambria" charset="0"/>
              </a:rPr>
              <a:t>добный </a:t>
            </a:r>
            <a:r>
              <a:rPr lang="ru-RU" dirty="0">
                <a:latin typeface="Cambria" charset="0"/>
                <a:ea typeface="Cambria" charset="0"/>
                <a:cs typeface="Cambria" charset="0"/>
              </a:rPr>
              <a:t>и безопасный </a:t>
            </a:r>
            <a:r>
              <a:rPr lang="ru-RU" dirty="0" smtClean="0">
                <a:latin typeface="Cambria" charset="0"/>
                <a:ea typeface="Cambria" charset="0"/>
                <a:cs typeface="Cambria" charset="0"/>
              </a:rPr>
              <a:t>онлайн формат</a:t>
            </a:r>
            <a:r>
              <a:rPr lang="ru-RU" dirty="0">
                <a:latin typeface="Cambria" charset="0"/>
                <a:ea typeface="Cambria" charset="0"/>
                <a:cs typeface="Cambria" charset="0"/>
              </a:rPr>
              <a:t>, </a:t>
            </a:r>
            <a:r>
              <a:rPr lang="ru-RU" dirty="0" smtClean="0">
                <a:latin typeface="Cambria" charset="0"/>
                <a:ea typeface="Cambria" charset="0"/>
                <a:cs typeface="Cambria" charset="0"/>
              </a:rPr>
              <a:t>помогает </a:t>
            </a:r>
            <a:r>
              <a:rPr lang="ru-RU" dirty="0">
                <a:latin typeface="Cambria" charset="0"/>
                <a:ea typeface="Cambria" charset="0"/>
                <a:cs typeface="Cambria" charset="0"/>
              </a:rPr>
              <a:t>москвичам старшего поколения продолжать вести активный образ жизни, поддерживать социальные связи и с пользой проводить время </a:t>
            </a:r>
            <a:r>
              <a:rPr lang="ru-RU" dirty="0" smtClean="0">
                <a:latin typeface="Cambria" charset="0"/>
                <a:ea typeface="Cambria" charset="0"/>
                <a:cs typeface="Cambria" charset="0"/>
              </a:rPr>
              <a:t>дома</a:t>
            </a:r>
            <a:endParaRPr lang="ru-RU" dirty="0">
              <a:latin typeface="Cambria" charset="0"/>
              <a:ea typeface="Cambria" charset="0"/>
              <a:cs typeface="Cambr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4689771"/>
      </p:ext>
    </p:extLst>
  </p:cSld>
  <p:clrMapOvr>
    <a:masterClrMapping/>
  </p:clrMapOvr>
  <p:transition spd="med" advClick="0" advTm="0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ru-RU" noProof="0" smtClean="0"/>
              <a:pPr rtl="0"/>
              <a:t>36</a:t>
            </a:fld>
            <a:endParaRPr lang="ru-RU" noProof="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67044" y="1714323"/>
            <a:ext cx="5360612" cy="46938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1186" y="1709700"/>
            <a:ext cx="6123030" cy="46985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1186" y="297364"/>
            <a:ext cx="11606470" cy="11079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200" dirty="0">
                <a:latin typeface="Cambria" charset="0"/>
                <a:ea typeface="Cambria" charset="0"/>
                <a:cs typeface="Cambria" charset="0"/>
              </a:rPr>
              <a:t>Учитывая положительный опыт проведения и заинтересованность москвичей старшего поколения в онлайн-занятиях, было принято решение оставить дистанционное обучение в качестве дополнительного формата работы проекта на </a:t>
            </a:r>
            <a:r>
              <a:rPr lang="ru-RU" sz="2200">
                <a:latin typeface="Cambria" charset="0"/>
                <a:ea typeface="Cambria" charset="0"/>
                <a:cs typeface="Cambria" charset="0"/>
              </a:rPr>
              <a:t>постоянной </a:t>
            </a:r>
            <a:r>
              <a:rPr lang="ru-RU" sz="2200" smtClean="0">
                <a:latin typeface="Cambria" charset="0"/>
                <a:ea typeface="Cambria" charset="0"/>
                <a:cs typeface="Cambria" charset="0"/>
              </a:rPr>
              <a:t>основе</a:t>
            </a:r>
            <a:endParaRPr lang="ru-RU" sz="2200" dirty="0">
              <a:latin typeface="Cambria" charset="0"/>
              <a:ea typeface="Cambria" charset="0"/>
              <a:cs typeface="Cambr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11605024"/>
      </p:ext>
    </p:extLst>
  </p:cSld>
  <p:clrMapOvr>
    <a:masterClrMapping/>
  </p:clrMapOvr>
  <p:transition spd="med" advClick="0" advTm="0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ru-RU" noProof="0" smtClean="0"/>
              <a:pPr rtl="0"/>
              <a:t>37</a:t>
            </a:fld>
            <a:endParaRPr lang="ru-RU" noProof="0" dirty="0"/>
          </a:p>
        </p:txBody>
      </p:sp>
      <p:pic>
        <p:nvPicPr>
          <p:cNvPr id="3" name="Рисунок 17"/>
          <p:cNvPicPr/>
          <p:nvPr/>
        </p:nvPicPr>
        <p:blipFill rotWithShape="1">
          <a:blip r:embed="rId2"/>
          <a:srcRect r="4959"/>
          <a:stretch/>
        </p:blipFill>
        <p:spPr>
          <a:xfrm>
            <a:off x="1412392" y="935422"/>
            <a:ext cx="9682480" cy="5742010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1345324" y="101600"/>
            <a:ext cx="9785132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Cambria" charset="0"/>
                <a:ea typeface="Cambria" charset="0"/>
                <a:cs typeface="Cambria" charset="0"/>
              </a:rPr>
              <a:t>Участники «Московского долголетия» занимали призовые места в различных конкурсах, фестивалях, </a:t>
            </a:r>
            <a:r>
              <a:rPr lang="ru-RU" sz="2000" dirty="0" smtClean="0">
                <a:latin typeface="Cambria" charset="0"/>
                <a:ea typeface="Cambria" charset="0"/>
                <a:cs typeface="Cambria" charset="0"/>
              </a:rPr>
              <a:t>олимпиадах</a:t>
            </a:r>
            <a:endParaRPr lang="ru-RU" sz="2000" dirty="0">
              <a:latin typeface="Cambria" charset="0"/>
              <a:ea typeface="Cambria" charset="0"/>
              <a:cs typeface="Cambr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9089108"/>
      </p:ext>
    </p:extLst>
  </p:cSld>
  <p:clrMapOvr>
    <a:masterClrMapping/>
  </p:clrMapOvr>
  <p:transition spd="med" advClick="0" advTm="0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ru-RU" noProof="0" smtClean="0"/>
              <a:pPr rtl="0"/>
              <a:t>38</a:t>
            </a:fld>
            <a:endParaRPr lang="ru-RU" noProof="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6123"/>
          <a:stretch>
            <a:fillRect/>
          </a:stretch>
        </p:blipFill>
        <p:spPr>
          <a:xfrm>
            <a:off x="151733" y="147145"/>
            <a:ext cx="7731025" cy="5917324"/>
          </a:xfrm>
          <a:prstGeom prst="rect">
            <a:avLst/>
          </a:prstGeom>
        </p:spPr>
      </p:pic>
      <p:pic>
        <p:nvPicPr>
          <p:cNvPr id="4" name="Рисунок 3" descr="Screenshot_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2342" y="2843509"/>
            <a:ext cx="4984141" cy="34906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998372" y="462455"/>
            <a:ext cx="3846787" cy="263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ru-RU" dirty="0" smtClean="0">
                <a:latin typeface="Cambria" pitchFamily="18" charset="0"/>
              </a:rPr>
              <a:t>1 место в окружном конкурсе </a:t>
            </a:r>
            <a:r>
              <a:rPr lang="ru-RU" b="1" dirty="0" smtClean="0">
                <a:latin typeface="Cambria" pitchFamily="18" charset="0"/>
              </a:rPr>
              <a:t>«Дед мороз Московского долголетия»</a:t>
            </a:r>
            <a:r>
              <a:rPr lang="ru-RU" dirty="0" smtClean="0">
                <a:latin typeface="Cambria" pitchFamily="18" charset="0"/>
              </a:rPr>
              <a:t>, 2 место в городском этапе</a:t>
            </a:r>
            <a:r>
              <a:rPr lang="ru-RU" dirty="0" smtClean="0">
                <a:latin typeface="Cambria" pitchFamily="18" charset="0"/>
              </a:rPr>
              <a:t>.</a:t>
            </a:r>
            <a:endParaRPr lang="ru-RU" dirty="0" smtClean="0">
              <a:latin typeface="Cambria" pitchFamily="18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ru-RU" dirty="0" smtClean="0">
                <a:latin typeface="Cambria" pitchFamily="18" charset="0"/>
              </a:rPr>
              <a:t>Гран-при в фестивале </a:t>
            </a:r>
            <a:endParaRPr lang="ru-RU" dirty="0" smtClean="0">
              <a:latin typeface="Cambria" pitchFamily="18" charset="0"/>
            </a:endParaRPr>
          </a:p>
          <a:p>
            <a:pPr lvl="0"/>
            <a:r>
              <a:rPr lang="ru-RU" b="1" dirty="0" smtClean="0">
                <a:latin typeface="Cambria" pitchFamily="18" charset="0"/>
              </a:rPr>
              <a:t>«</a:t>
            </a:r>
            <a:r>
              <a:rPr lang="ru-RU" b="1" dirty="0" smtClean="0">
                <a:latin typeface="Cambria" pitchFamily="18" charset="0"/>
              </a:rPr>
              <a:t>Дороги которые мы выбираем» </a:t>
            </a:r>
            <a:r>
              <a:rPr lang="ru-RU" dirty="0" smtClean="0">
                <a:latin typeface="Cambria" pitchFamily="18" charset="0"/>
              </a:rPr>
              <a:t>в номинации изобразительное искусство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260503933"/>
      </p:ext>
    </p:extLst>
  </p:cSld>
  <p:clrMapOvr>
    <a:masterClrMapping/>
  </p:clrMapOvr>
  <p:transition spd="med" advClick="0" advTm="0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ru-RU" noProof="0" smtClean="0"/>
              <a:pPr rtl="0"/>
              <a:t>39</a:t>
            </a:fld>
            <a:endParaRPr lang="ru-RU" noProof="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07836" y="0"/>
            <a:ext cx="4806786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1187834" y="0"/>
            <a:ext cx="48067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28314664"/>
      </p:ext>
    </p:extLst>
  </p:cSld>
  <p:clrMapOvr>
    <a:masterClrMapping/>
  </p:clrMapOvr>
  <p:transition spd="med" advClick="0" advTm="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f_c3Ryb2kubW9zLnJ1L3VwbG9hZHMvY2FjaGUvZ2FsbGVyeV9tZWRpYV9mdWxsL2dhbGxlcnlfbWVkaWEvMDAwMi8wNS9iZjdlODZjZTlmMzEwYWMzNmJiYzc5NzI1ZTViNTU5MTk0NDVjMTk5LmpwZWc_X19pZD0xMzEzNzU=.jpeg"/>
          <p:cNvPicPr>
            <a:picLocks noChangeAspect="1"/>
          </p:cNvPicPr>
          <p:nvPr/>
        </p:nvPicPr>
        <p:blipFill>
          <a:blip r:embed="rId2"/>
          <a:srcRect r="38983" b="8507"/>
          <a:stretch>
            <a:fillRect/>
          </a:stretch>
        </p:blipFill>
        <p:spPr>
          <a:xfrm>
            <a:off x="177195" y="153972"/>
            <a:ext cx="5929315" cy="5395490"/>
          </a:xfrm>
          <a:prstGeom prst="rect">
            <a:avLst/>
          </a:prstGeom>
        </p:spPr>
      </p:pic>
      <p:pic>
        <p:nvPicPr>
          <p:cNvPr id="4" name="Объект 6"/>
          <p:cNvPicPr>
            <a:picLocks noChangeAspect="1"/>
          </p:cNvPicPr>
          <p:nvPr/>
        </p:nvPicPr>
        <p:blipFill>
          <a:blip r:embed="rId3"/>
          <a:srcRect t="9033"/>
          <a:stretch>
            <a:fillRect/>
          </a:stretch>
        </p:blipFill>
        <p:spPr>
          <a:xfrm>
            <a:off x="6201104" y="1285774"/>
            <a:ext cx="5580993" cy="52726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0718" y="5728138"/>
            <a:ext cx="58542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Cambria" pitchFamily="18" charset="0"/>
              </a:rPr>
              <a:t>Здание полностью адаптировано для маломобильных групп населения</a:t>
            </a:r>
            <a:endParaRPr lang="ru-RU" sz="2400" b="1" dirty="0">
              <a:latin typeface="Cambria" pitchFamily="18" charset="0"/>
            </a:endParaRPr>
          </a:p>
        </p:txBody>
      </p:sp>
    </p:spTree>
  </p:cSld>
  <p:clrMapOvr>
    <a:masterClrMapping/>
  </p:clrMapOvr>
  <p:transition spd="med" advClick="0" advTm="0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ru-RU" noProof="0" smtClean="0"/>
              <a:pPr rtl="0"/>
              <a:t>40</a:t>
            </a:fld>
            <a:endParaRPr lang="ru-RU" noProof="0" dirty="0"/>
          </a:p>
        </p:txBody>
      </p:sp>
      <p:sp>
        <p:nvSpPr>
          <p:cNvPr id="3" name="TextBox 2"/>
          <p:cNvSpPr txBox="1"/>
          <p:nvPr/>
        </p:nvSpPr>
        <p:spPr>
          <a:xfrm>
            <a:off x="165669" y="177421"/>
            <a:ext cx="11468642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ambria" pitchFamily="18" charset="0"/>
              </a:rPr>
              <a:t>Деятельность социального центра широко освещалась в СМИ</a:t>
            </a:r>
            <a:r>
              <a:rPr lang="en-US" dirty="0" smtClean="0">
                <a:latin typeface="Cambria" pitchFamily="18" charset="0"/>
              </a:rPr>
              <a:t>. </a:t>
            </a:r>
            <a:endParaRPr lang="ru-RU" dirty="0" smtClean="0">
              <a:latin typeface="Cambria" pitchFamily="18" charset="0"/>
            </a:endParaRPr>
          </a:p>
          <a:p>
            <a:pPr algn="ctr"/>
            <a:r>
              <a:rPr lang="ru-RU" dirty="0" smtClean="0">
                <a:latin typeface="Cambria" pitchFamily="18" charset="0"/>
              </a:rPr>
              <a:t>В </a:t>
            </a:r>
            <a:r>
              <a:rPr lang="ru-RU" dirty="0" smtClean="0">
                <a:latin typeface="Cambria" pitchFamily="18" charset="0"/>
              </a:rPr>
              <a:t>2020 год </a:t>
            </a:r>
            <a:r>
              <a:rPr lang="ru-RU" dirty="0" smtClean="0">
                <a:latin typeface="Cambria" pitchFamily="18" charset="0"/>
              </a:rPr>
              <a:t>было размещено </a:t>
            </a:r>
            <a:r>
              <a:rPr lang="ru-RU" b="1" smtClean="0">
                <a:latin typeface="Cambria" pitchFamily="18" charset="0"/>
              </a:rPr>
              <a:t>172 статьи </a:t>
            </a:r>
            <a:r>
              <a:rPr lang="ru-RU" dirty="0" smtClean="0">
                <a:latin typeface="Cambria" pitchFamily="18" charset="0"/>
              </a:rPr>
              <a:t>в городских и районных изданиях</a:t>
            </a:r>
            <a:r>
              <a:rPr lang="en-US" dirty="0" smtClean="0">
                <a:latin typeface="Cambria" pitchFamily="18" charset="0"/>
              </a:rPr>
              <a:t>, </a:t>
            </a:r>
            <a:r>
              <a:rPr lang="ru-RU" dirty="0" smtClean="0">
                <a:latin typeface="Cambria" pitchFamily="18" charset="0"/>
              </a:rPr>
              <a:t>таких как «Вечерняя Москва»</a:t>
            </a:r>
            <a:r>
              <a:rPr lang="en-US" dirty="0" smtClean="0">
                <a:latin typeface="Cambria" pitchFamily="18" charset="0"/>
              </a:rPr>
              <a:t>, </a:t>
            </a:r>
            <a:r>
              <a:rPr lang="ru-RU" dirty="0" smtClean="0">
                <a:latin typeface="Cambria" pitchFamily="18" charset="0"/>
              </a:rPr>
              <a:t>«</a:t>
            </a:r>
            <a:r>
              <a:rPr lang="ru-RU" dirty="0" smtClean="0">
                <a:latin typeface="Cambria" pitchFamily="18" charset="0"/>
              </a:rPr>
              <a:t>Российская газет»</a:t>
            </a:r>
            <a:r>
              <a:rPr lang="en-US" dirty="0" smtClean="0">
                <a:latin typeface="Cambria" pitchFamily="18" charset="0"/>
              </a:rPr>
              <a:t>,</a:t>
            </a:r>
            <a:r>
              <a:rPr lang="ru-RU" dirty="0" smtClean="0">
                <a:latin typeface="Cambria" pitchFamily="18" charset="0"/>
              </a:rPr>
              <a:t> ТАС</a:t>
            </a:r>
            <a:r>
              <a:rPr lang="en-US" dirty="0" smtClean="0">
                <a:latin typeface="Cambria" pitchFamily="18" charset="0"/>
              </a:rPr>
              <a:t>,</a:t>
            </a:r>
            <a:r>
              <a:rPr lang="ru-RU" dirty="0" smtClean="0">
                <a:latin typeface="Cambria" pitchFamily="18" charset="0"/>
              </a:rPr>
              <a:t>  «Лиза»</a:t>
            </a:r>
            <a:r>
              <a:rPr lang="en-US" dirty="0" smtClean="0">
                <a:latin typeface="Cambria" pitchFamily="18" charset="0"/>
              </a:rPr>
              <a:t>, </a:t>
            </a:r>
            <a:r>
              <a:rPr lang="ru-RU" dirty="0" smtClean="0">
                <a:latin typeface="Cambria" pitchFamily="18" charset="0"/>
              </a:rPr>
              <a:t>«</a:t>
            </a:r>
            <a:r>
              <a:rPr lang="ru-RU" dirty="0" err="1" smtClean="0">
                <a:latin typeface="Cambria" pitchFamily="18" charset="0"/>
              </a:rPr>
              <a:t>Некрасовка</a:t>
            </a:r>
            <a:r>
              <a:rPr lang="ru-RU" dirty="0" smtClean="0">
                <a:latin typeface="Cambria" pitchFamily="18" charset="0"/>
              </a:rPr>
              <a:t> сегодня»</a:t>
            </a:r>
            <a:r>
              <a:rPr lang="en-US" dirty="0" smtClean="0">
                <a:latin typeface="Cambria" pitchFamily="18" charset="0"/>
              </a:rPr>
              <a:t>, </a:t>
            </a:r>
            <a:r>
              <a:rPr lang="ru-RU" dirty="0" smtClean="0">
                <a:latin typeface="Cambria" pitchFamily="18" charset="0"/>
              </a:rPr>
              <a:t>«Голос </a:t>
            </a:r>
            <a:r>
              <a:rPr lang="ru-RU" dirty="0" err="1" smtClean="0">
                <a:latin typeface="Cambria" pitchFamily="18" charset="0"/>
              </a:rPr>
              <a:t>Некрасовки</a:t>
            </a:r>
            <a:r>
              <a:rPr lang="ru-RU" dirty="0" smtClean="0">
                <a:latin typeface="Cambria" pitchFamily="18" charset="0"/>
              </a:rPr>
              <a:t>»</a:t>
            </a:r>
            <a:r>
              <a:rPr lang="en-US" dirty="0" smtClean="0">
                <a:latin typeface="Cambria" pitchFamily="18" charset="0"/>
              </a:rPr>
              <a:t>. </a:t>
            </a:r>
            <a:endParaRPr lang="ru-RU" dirty="0" smtClean="0">
              <a:latin typeface="Cambria" pitchFamily="18" charset="0"/>
            </a:endParaRPr>
          </a:p>
          <a:p>
            <a:pPr algn="ctr"/>
            <a:r>
              <a:rPr lang="ru-RU" dirty="0" smtClean="0">
                <a:latin typeface="Cambria" pitchFamily="18" charset="0"/>
              </a:rPr>
              <a:t>На </a:t>
            </a:r>
            <a:r>
              <a:rPr lang="ru-RU" dirty="0" smtClean="0">
                <a:latin typeface="Cambria" pitchFamily="18" charset="0"/>
              </a:rPr>
              <a:t>центральном канале Россия </a:t>
            </a:r>
            <a:r>
              <a:rPr lang="ru-RU" dirty="0" smtClean="0">
                <a:latin typeface="Cambria" pitchFamily="18" charset="0"/>
              </a:rPr>
              <a:t>2, </a:t>
            </a:r>
            <a:r>
              <a:rPr lang="ru-RU" dirty="0" smtClean="0">
                <a:latin typeface="Cambria" pitchFamily="18" charset="0"/>
              </a:rPr>
              <a:t>в новостной ленте выходил сюжет </a:t>
            </a:r>
            <a:r>
              <a:rPr lang="ru-RU" dirty="0" smtClean="0">
                <a:latin typeface="Cambria" pitchFamily="18" charset="0"/>
              </a:rPr>
              <a:t>о </a:t>
            </a:r>
            <a:r>
              <a:rPr lang="ru-RU" dirty="0" smtClean="0">
                <a:latin typeface="Cambria" pitchFamily="18" charset="0"/>
              </a:rPr>
              <a:t>работе ТЦСО «Жулебино</a:t>
            </a:r>
            <a:r>
              <a:rPr lang="ru-RU" dirty="0" smtClean="0">
                <a:latin typeface="Cambria" pitchFamily="18" charset="0"/>
              </a:rPr>
              <a:t>».</a:t>
            </a:r>
            <a:endParaRPr lang="ru-RU" dirty="0">
              <a:latin typeface="Cambria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5669" y="1583141"/>
            <a:ext cx="3648613" cy="50942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07627" y="1583141"/>
            <a:ext cx="3586380" cy="50942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87352" y="4159419"/>
            <a:ext cx="4046959" cy="25180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67807" y="1484939"/>
            <a:ext cx="2366504" cy="256729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943" r="2642"/>
          <a:stretch/>
        </p:blipFill>
        <p:spPr>
          <a:xfrm>
            <a:off x="7587353" y="1583142"/>
            <a:ext cx="1680454" cy="246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4621049"/>
      </p:ext>
    </p:extLst>
  </p:cSld>
  <p:clrMapOvr>
    <a:masterClrMapping/>
  </p:clrMapOvr>
  <p:transition spd="med" advClick="0" advTm="0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ru-RU" noProof="0" smtClean="0"/>
              <a:pPr rtl="0"/>
              <a:t>41</a:t>
            </a:fld>
            <a:endParaRPr lang="ru-RU" noProof="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746"/>
          <a:stretch/>
        </p:blipFill>
        <p:spPr>
          <a:xfrm>
            <a:off x="210207" y="1124607"/>
            <a:ext cx="8172059" cy="5470400"/>
          </a:xfrm>
          <a:prstGeom prst="rect">
            <a:avLst/>
          </a:prstGeom>
        </p:spPr>
      </p:pic>
      <p:pic>
        <p:nvPicPr>
          <p:cNvPr id="4" name="Рисунок 3" descr="IMG_261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2032" y="1114096"/>
            <a:ext cx="3264948" cy="55126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8675" y="157655"/>
            <a:ext cx="11519338" cy="83099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200" dirty="0" smtClean="0">
                <a:latin typeface="Cambria" pitchFamily="18" charset="0"/>
              </a:rPr>
              <a:t>ГБУ ТЦСО «Жулебино» признан лучшим территориальным центром ЮВАО г. </a:t>
            </a:r>
            <a:r>
              <a:rPr lang="ru-RU" sz="2200" dirty="0" smtClean="0">
                <a:latin typeface="Cambria" pitchFamily="18" charset="0"/>
              </a:rPr>
              <a:t>Москвы. </a:t>
            </a:r>
          </a:p>
          <a:p>
            <a:pPr algn="ctr"/>
            <a:r>
              <a:rPr lang="ru-RU" sz="2400" dirty="0" smtClean="0">
                <a:latin typeface="Cambria" pitchFamily="18" charset="0"/>
              </a:rPr>
              <a:t>По </a:t>
            </a:r>
            <a:r>
              <a:rPr lang="ru-RU" sz="2400" dirty="0" smtClean="0">
                <a:latin typeface="Cambria" pitchFamily="18" charset="0"/>
              </a:rPr>
              <a:t>итогам года нам вручен переходящий кубок «Лучший ТЦСО ЮВАО»</a:t>
            </a:r>
            <a:endParaRPr lang="ru-RU" sz="2400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7465549"/>
      </p:ext>
    </p:extLst>
  </p:cSld>
  <p:clrMapOvr>
    <a:masterClrMapping/>
  </p:clrMapOvr>
  <p:transition spd="med" advClick="0" advTm="0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размытое изображение городского пейзажа">
            <a:extLst>
              <a:ext uri="{FF2B5EF4-FFF2-40B4-BE49-F238E27FC236}"/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4845050"/>
          </a:xfrm>
        </p:spPr>
      </p:pic>
      <p:grpSp>
        <p:nvGrpSpPr>
          <p:cNvPr id="2" name="Группа 14"/>
          <p:cNvGrpSpPr>
            <a:grpSpLocks/>
          </p:cNvGrpSpPr>
          <p:nvPr/>
        </p:nvGrpSpPr>
        <p:grpSpPr bwMode="auto">
          <a:xfrm rot="-304233">
            <a:off x="5213350" y="1125538"/>
            <a:ext cx="3473450" cy="4337050"/>
            <a:chOff x="4636201" y="-1745975"/>
            <a:chExt cx="3474160" cy="4337342"/>
          </a:xfrm>
        </p:grpSpPr>
        <p:sp>
          <p:nvSpPr>
            <p:cNvPr id="16" name="Параллелограмм 15">
              <a:extLst>
                <a:ext uri="{FF2B5EF4-FFF2-40B4-BE49-F238E27FC236}"/>
              </a:extLst>
            </p:cNvPr>
            <p:cNvSpPr/>
            <p:nvPr/>
          </p:nvSpPr>
          <p:spPr>
            <a:xfrm rot="5400000">
              <a:off x="4813604" y="-705389"/>
              <a:ext cx="3220061" cy="3373452"/>
            </a:xfrm>
            <a:prstGeom prst="parallelogram">
              <a:avLst>
                <a:gd name="adj" fmla="val 12608"/>
              </a:avLst>
            </a:prstGeom>
            <a:gradFill>
              <a:gsLst>
                <a:gs pos="1100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>
              <a:softEdge rad="317500"/>
            </a:effectLst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7" name="Прямоугольник: скругленные углы 16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4636201" y="-1745975"/>
              <a:ext cx="3220061" cy="3910358"/>
            </a:xfrm>
            <a:prstGeom prst="roundRect">
              <a:avLst>
                <a:gd name="adj" fmla="val 454"/>
              </a:avLst>
            </a:prstGeom>
            <a:blipFill dpi="0" rotWithShape="1">
              <a:blip r:embed="rId4" cstate="screen">
                <a:extLst>
                  <a:ext uri="{BEBA8EAE-BF5A-486C-A8C5-ECC9F3942E4B}"/>
                  <a:ext uri="{28A0092B-C50C-407E-A947-70E740481C1C}"/>
                </a:extLst>
              </a:blip>
              <a:srcRect/>
              <a:tile tx="0" ty="0" sx="20000" sy="20000" flip="xy" algn="tl"/>
            </a:blipFill>
            <a:ln>
              <a:noFill/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>
              <a:bevelT w="12700" h="63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</p:grpSp>
      <p:grpSp>
        <p:nvGrpSpPr>
          <p:cNvPr id="3" name="Группа 17"/>
          <p:cNvGrpSpPr>
            <a:grpSpLocks/>
          </p:cNvGrpSpPr>
          <p:nvPr/>
        </p:nvGrpSpPr>
        <p:grpSpPr bwMode="auto">
          <a:xfrm>
            <a:off x="8294688" y="401638"/>
            <a:ext cx="2846387" cy="3554412"/>
            <a:chOff x="12781483" y="-1318991"/>
            <a:chExt cx="3132150" cy="3910359"/>
          </a:xfrm>
        </p:grpSpPr>
        <p:sp>
          <p:nvSpPr>
            <p:cNvPr id="19" name="Параллелограмм 18">
              <a:extLst>
                <a:ext uri="{FF2B5EF4-FFF2-40B4-BE49-F238E27FC236}"/>
              </a:extLst>
            </p:cNvPr>
            <p:cNvSpPr/>
            <p:nvPr/>
          </p:nvSpPr>
          <p:spPr>
            <a:xfrm rot="5400000">
              <a:off x="12941422" y="-380844"/>
              <a:ext cx="2903066" cy="3041357"/>
            </a:xfrm>
            <a:prstGeom prst="parallelogram">
              <a:avLst>
                <a:gd name="adj" fmla="val 12608"/>
              </a:avLst>
            </a:prstGeom>
            <a:gradFill>
              <a:gsLst>
                <a:gs pos="1100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>
              <a:softEdge rad="317500"/>
            </a:effectLst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20" name="Прямоугольник: скругленные углы 19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2781483" y="-1318991"/>
              <a:ext cx="2903066" cy="3525408"/>
            </a:xfrm>
            <a:prstGeom prst="roundRect">
              <a:avLst>
                <a:gd name="adj" fmla="val 454"/>
              </a:avLst>
            </a:prstGeom>
            <a:blipFill dpi="0" rotWithShape="1">
              <a:blip r:embed="rId4" cstate="screen">
                <a:extLst>
                  <a:ext uri="{BEBA8EAE-BF5A-486C-A8C5-ECC9F3942E4B}"/>
                  <a:ext uri="{28A0092B-C50C-407E-A947-70E740481C1C}"/>
                </a:extLst>
              </a:blip>
              <a:srcRect/>
              <a:tile tx="0" ty="0" sx="20000" sy="20000" flip="xy" algn="tl"/>
            </a:blipFill>
            <a:ln>
              <a:noFill/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>
              <a:bevelT w="12700" h="63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</p:grpSp>
      <p:grpSp>
        <p:nvGrpSpPr>
          <p:cNvPr id="4" name="Группа 20"/>
          <p:cNvGrpSpPr>
            <a:grpSpLocks/>
          </p:cNvGrpSpPr>
          <p:nvPr/>
        </p:nvGrpSpPr>
        <p:grpSpPr bwMode="auto">
          <a:xfrm rot="182524">
            <a:off x="8626475" y="3009900"/>
            <a:ext cx="2698750" cy="3419475"/>
            <a:chOff x="8372395" y="-1103087"/>
            <a:chExt cx="2969520" cy="3760355"/>
          </a:xfrm>
        </p:grpSpPr>
        <p:sp>
          <p:nvSpPr>
            <p:cNvPr id="22" name="Параллелограмм 21">
              <a:extLst>
                <a:ext uri="{FF2B5EF4-FFF2-40B4-BE49-F238E27FC236}"/>
              </a:extLst>
            </p:cNvPr>
            <p:cNvSpPr/>
            <p:nvPr/>
          </p:nvSpPr>
          <p:spPr>
            <a:xfrm rot="16200000" flipH="1">
              <a:off x="8437722" y="-150836"/>
              <a:ext cx="2742777" cy="2873432"/>
            </a:xfrm>
            <a:prstGeom prst="parallelogram">
              <a:avLst>
                <a:gd name="adj" fmla="val 12608"/>
              </a:avLst>
            </a:prstGeom>
            <a:gradFill>
              <a:gsLst>
                <a:gs pos="1100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>
              <a:softEdge rad="317500"/>
            </a:effectLst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23" name="Прямоугольник: скругленные углы 22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8599138" y="-1103087"/>
              <a:ext cx="2742777" cy="3330757"/>
            </a:xfrm>
            <a:prstGeom prst="roundRect">
              <a:avLst>
                <a:gd name="adj" fmla="val 454"/>
              </a:avLst>
            </a:prstGeom>
            <a:blipFill dpi="0" rotWithShape="1">
              <a:blip r:embed="rId4" cstate="screen">
                <a:extLst>
                  <a:ext uri="{BEBA8EAE-BF5A-486C-A8C5-ECC9F3942E4B}"/>
                  <a:ext uri="{28A0092B-C50C-407E-A947-70E740481C1C}"/>
                </a:extLst>
              </a:blip>
              <a:srcRect/>
              <a:tile tx="0" ty="0" sx="20000" sy="20000" flip="xy" algn="tl"/>
            </a:blipFill>
            <a:ln>
              <a:noFill/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>
              <a:bevelT w="12700" h="63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</p:grpSp>
      <p:sp>
        <p:nvSpPr>
          <p:cNvPr id="34822" name="Заголовок 2"/>
          <p:cNvSpPr>
            <a:spLocks noGrp="1"/>
          </p:cNvSpPr>
          <p:nvPr>
            <p:ph type="ctrTitle"/>
          </p:nvPr>
        </p:nvSpPr>
        <p:spPr>
          <a:xfrm>
            <a:off x="533455" y="5432481"/>
            <a:ext cx="5425910" cy="1128712"/>
          </a:xfrm>
        </p:spPr>
        <p:txBody>
          <a:bodyPr/>
          <a:lstStyle/>
          <a:p>
            <a:pPr algn="ctr"/>
            <a:r>
              <a:rPr lang="ru-RU" sz="4800" dirty="0" smtClean="0"/>
              <a:t>Спасибо </a:t>
            </a:r>
            <a:r>
              <a:rPr lang="ru-RU" sz="4800" dirty="0" smtClean="0"/>
              <a:t/>
            </a:r>
            <a:br>
              <a:rPr lang="ru-RU" sz="4800" dirty="0" smtClean="0"/>
            </a:br>
            <a:r>
              <a:rPr lang="ru-RU" sz="4800" dirty="0" smtClean="0"/>
              <a:t>за </a:t>
            </a:r>
            <a:r>
              <a:rPr lang="ru-RU" sz="4800" dirty="0" smtClean="0"/>
              <a:t>внимание!</a:t>
            </a:r>
          </a:p>
        </p:txBody>
      </p:sp>
      <p:pic>
        <p:nvPicPr>
          <p:cNvPr id="28" name="Рисунок 27" descr="89806148_1207071269640784_8298527297258913792_o.jpg"/>
          <p:cNvPicPr>
            <a:picLocks noGrp="1" noChangeAspect="1"/>
          </p:cNvPicPr>
          <p:nvPr>
            <p:ph type="pic" sz="quarter" idx="11"/>
          </p:nvPr>
        </p:nvPicPr>
        <p:blipFill>
          <a:blip r:embed="rId5"/>
          <a:srcRect l="18328" r="18328"/>
          <a:stretch>
            <a:fillRect/>
          </a:stretch>
        </p:blipFill>
        <p:spPr/>
      </p:pic>
      <p:pic>
        <p:nvPicPr>
          <p:cNvPr id="29" name="Рисунок 28" descr="c1999b48-7847-40cd-9318-2c705b137229.jpg"/>
          <p:cNvPicPr>
            <a:picLocks noGrp="1" noChangeAspect="1"/>
          </p:cNvPicPr>
          <p:nvPr>
            <p:ph type="pic" sz="quarter" idx="13"/>
          </p:nvPr>
        </p:nvPicPr>
        <p:blipFill>
          <a:blip r:embed="rId6"/>
          <a:srcRect l="18317" r="18317"/>
          <a:stretch>
            <a:fillRect/>
          </a:stretch>
        </p:blipFill>
        <p:spPr/>
      </p:pic>
      <p:pic>
        <p:nvPicPr>
          <p:cNvPr id="30" name="Рисунок 29" descr="117894598_1346506182363958_8256825988112646318_n.jpg"/>
          <p:cNvPicPr>
            <a:picLocks noGrp="1" noChangeAspect="1"/>
          </p:cNvPicPr>
          <p:nvPr>
            <p:ph type="pic" sz="quarter" idx="12"/>
          </p:nvPr>
        </p:nvPicPr>
        <p:blipFill>
          <a:blip r:embed="rId7"/>
          <a:srcRect l="18329" r="18329"/>
          <a:stretch>
            <a:fillRect/>
          </a:stretch>
        </p:blipFill>
        <p:spPr/>
      </p:pic>
    </p:spTree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2758" y="304800"/>
            <a:ext cx="11382703" cy="92333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ambria" pitchFamily="18" charset="0"/>
              </a:rPr>
              <a:t>Филиал «Некрасовка» является новым типом Центра социального обслуживания, который сочетает в себе  как функции ранее действующего центра, так и функционал нового структурного подразделения –                  «Мой социальный центр»</a:t>
            </a:r>
            <a:endParaRPr lang="ru-RU" dirty="0">
              <a:latin typeface="Cambria" pitchFamily="18" charset="0"/>
            </a:endParaRPr>
          </a:p>
        </p:txBody>
      </p:sp>
      <p:pic>
        <p:nvPicPr>
          <p:cNvPr id="3" name="Рисунок 2" descr="Screenshot_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738" y="1488465"/>
            <a:ext cx="7104993" cy="4208142"/>
          </a:xfrm>
          <a:prstGeom prst="rect">
            <a:avLst/>
          </a:prstGeom>
        </p:spPr>
      </p:pic>
      <p:pic>
        <p:nvPicPr>
          <p:cNvPr id="4" name="Рисунок 3" descr="119700540_1373727756308467_1884271855221951387_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3145" y="2649358"/>
            <a:ext cx="5456036" cy="3945883"/>
          </a:xfrm>
          <a:prstGeom prst="rect">
            <a:avLst/>
          </a:prstGeom>
        </p:spPr>
      </p:pic>
    </p:spTree>
  </p:cSld>
  <p:clrMapOvr>
    <a:masterClrMapping/>
  </p:clrMapOvr>
  <p:transition spd="med" advClick="0" advTm="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462344" y="483476"/>
            <a:ext cx="4309242" cy="575542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Cambria" pitchFamily="18" charset="0"/>
              </a:rPr>
              <a:t>На третьем этаже, площадью 936,34 кв.м. расположены следующие локации:  </a:t>
            </a:r>
          </a:p>
          <a:p>
            <a:pPr lvl="0">
              <a:buFont typeface="Wingdings" pitchFamily="2" charset="2"/>
              <a:buChar char="v"/>
            </a:pPr>
            <a:r>
              <a:rPr lang="x-none" sz="1600" smtClean="0">
                <a:latin typeface="Cambria" pitchFamily="18" charset="0"/>
              </a:rPr>
              <a:t>Медиа гостиная</a:t>
            </a:r>
            <a:r>
              <a:rPr lang="ru-RU" sz="1600" dirty="0" smtClean="0">
                <a:latin typeface="Cambria" pitchFamily="18" charset="0"/>
              </a:rPr>
              <a:t>, предназначенная для просмотра видеофильмов и уютной беседы небольшой компанией, уроков по компьютерной грамотности;</a:t>
            </a:r>
          </a:p>
          <a:p>
            <a:pPr lvl="0">
              <a:buFont typeface="Wingdings" pitchFamily="2" charset="2"/>
              <a:buChar char="v"/>
            </a:pPr>
            <a:r>
              <a:rPr lang="x-none" sz="1600" smtClean="0">
                <a:latin typeface="Cambria" pitchFamily="18" charset="0"/>
              </a:rPr>
              <a:t>Творческая мастерская - пространство для групповых занятий различными видами художественно-прикладного творчества</a:t>
            </a:r>
            <a:r>
              <a:rPr lang="ru-RU" sz="1600" dirty="0" smtClean="0">
                <a:latin typeface="Cambria" pitchFamily="18" charset="0"/>
              </a:rPr>
              <a:t>;</a:t>
            </a:r>
          </a:p>
          <a:p>
            <a:pPr lvl="0">
              <a:buFont typeface="Wingdings" pitchFamily="2" charset="2"/>
              <a:buChar char="v"/>
            </a:pPr>
            <a:r>
              <a:rPr lang="ru-RU" sz="1600" dirty="0" smtClean="0">
                <a:latin typeface="Cambria" pitchFamily="18" charset="0"/>
              </a:rPr>
              <a:t>Творческая мастерская для кройки и шитья;</a:t>
            </a:r>
          </a:p>
          <a:p>
            <a:pPr lvl="0">
              <a:buFont typeface="Wingdings" pitchFamily="2" charset="2"/>
              <a:buChar char="v"/>
            </a:pPr>
            <a:r>
              <a:rPr lang="ru-RU" sz="1600" dirty="0" smtClean="0">
                <a:latin typeface="Cambria" pitchFamily="18" charset="0"/>
              </a:rPr>
              <a:t>Тихая гостиная, библиотека </a:t>
            </a:r>
            <a:r>
              <a:rPr lang="x-none" sz="1600" smtClean="0">
                <a:latin typeface="Cambria" pitchFamily="18" charset="0"/>
              </a:rPr>
              <a:t>- пространство для тихих видов отдыха</a:t>
            </a:r>
            <a:r>
              <a:rPr lang="ru-RU" sz="1600" dirty="0" smtClean="0">
                <a:latin typeface="Cambria" pitchFamily="18" charset="0"/>
              </a:rPr>
              <a:t>,</a:t>
            </a:r>
            <a:r>
              <a:rPr lang="x-none" sz="1600" smtClean="0">
                <a:latin typeface="Cambria" pitchFamily="18" charset="0"/>
              </a:rPr>
              <a:t> как шахматные турниры, чтение книг, поэтические вечера, литературные клубы</a:t>
            </a:r>
            <a:r>
              <a:rPr lang="ru-RU" sz="1600" dirty="0" smtClean="0">
                <a:latin typeface="Cambria" pitchFamily="18" charset="0"/>
              </a:rPr>
              <a:t>;</a:t>
            </a:r>
          </a:p>
          <a:p>
            <a:pPr lvl="0">
              <a:buFont typeface="Wingdings" pitchFamily="2" charset="2"/>
              <a:buChar char="v"/>
            </a:pPr>
            <a:r>
              <a:rPr lang="ru-RU" sz="1600" dirty="0" smtClean="0">
                <a:latin typeface="Cambria" pitchFamily="18" charset="0"/>
              </a:rPr>
              <a:t>Кафе;</a:t>
            </a:r>
          </a:p>
          <a:p>
            <a:pPr lvl="0">
              <a:buFont typeface="Wingdings" pitchFamily="2" charset="2"/>
              <a:buChar char="v"/>
            </a:pPr>
            <a:r>
              <a:rPr lang="x-none" sz="1600" smtClean="0">
                <a:latin typeface="Cambria" pitchFamily="18" charset="0"/>
              </a:rPr>
              <a:t>Многофункциональный актовый зал вместимостью 60 чел. Для проведения культурно-массовых мероприятий, лекций, мастер-классов, творческих встреч</a:t>
            </a:r>
            <a:r>
              <a:rPr lang="ru-RU" sz="1600" dirty="0" smtClean="0">
                <a:latin typeface="Cambria" pitchFamily="18" charset="0"/>
              </a:rPr>
              <a:t>;</a:t>
            </a:r>
          </a:p>
          <a:p>
            <a:pPr lvl="0">
              <a:buFont typeface="Wingdings" pitchFamily="2" charset="2"/>
              <a:buChar char="v"/>
            </a:pPr>
            <a:r>
              <a:rPr lang="ru-RU" sz="1600" dirty="0" smtClean="0">
                <a:latin typeface="Cambria" pitchFamily="18" charset="0"/>
              </a:rPr>
              <a:t>Художественная студия;</a:t>
            </a:r>
          </a:p>
          <a:p>
            <a:pPr lvl="0">
              <a:buFont typeface="Wingdings" pitchFamily="2" charset="2"/>
              <a:buChar char="v"/>
            </a:pPr>
            <a:r>
              <a:rPr lang="ru-RU" sz="1600" dirty="0" smtClean="0">
                <a:latin typeface="Cambria" pitchFamily="18" charset="0"/>
              </a:rPr>
              <a:t>Игровая гостиная.</a:t>
            </a:r>
          </a:p>
        </p:txBody>
      </p:sp>
      <p:pic>
        <p:nvPicPr>
          <p:cNvPr id="4" name="Рисунок 3" descr="IMG_353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902" y="504497"/>
            <a:ext cx="7211353" cy="5696606"/>
          </a:xfrm>
          <a:prstGeom prst="rect">
            <a:avLst/>
          </a:prstGeom>
        </p:spPr>
      </p:pic>
    </p:spTree>
  </p:cSld>
  <p:clrMapOvr>
    <a:masterClrMapping/>
  </p:clrMapOvr>
  <p:transition spd="med" advClick="0" advTm="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3514.jpg"/>
          <p:cNvPicPr>
            <a:picLocks noChangeAspect="1"/>
          </p:cNvPicPr>
          <p:nvPr/>
        </p:nvPicPr>
        <p:blipFill>
          <a:blip r:embed="rId2"/>
          <a:srcRect l="9770" t="7716"/>
          <a:stretch>
            <a:fillRect/>
          </a:stretch>
        </p:blipFill>
        <p:spPr>
          <a:xfrm>
            <a:off x="7817246" y="294289"/>
            <a:ext cx="4028371" cy="3090040"/>
          </a:xfrm>
          <a:prstGeom prst="rect">
            <a:avLst/>
          </a:prstGeom>
        </p:spPr>
      </p:pic>
      <p:pic>
        <p:nvPicPr>
          <p:cNvPr id="3" name="Рисунок 2" descr="IMG_352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635" y="294289"/>
            <a:ext cx="7644522" cy="6169572"/>
          </a:xfrm>
          <a:prstGeom prst="rect">
            <a:avLst/>
          </a:prstGeom>
        </p:spPr>
      </p:pic>
      <p:pic>
        <p:nvPicPr>
          <p:cNvPr id="4" name="Рисунок 3" descr="IMG_352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9697" y="3460531"/>
            <a:ext cx="3983421" cy="2987566"/>
          </a:xfrm>
          <a:prstGeom prst="rect">
            <a:avLst/>
          </a:prstGeom>
        </p:spPr>
      </p:pic>
    </p:spTree>
  </p:cSld>
  <p:clrMapOvr>
    <a:masterClrMapping/>
  </p:clrMapOvr>
  <p:transition spd="med" advClick="0" advTm="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3523.jpg"/>
          <p:cNvPicPr>
            <a:picLocks noChangeAspect="1"/>
          </p:cNvPicPr>
          <p:nvPr/>
        </p:nvPicPr>
        <p:blipFill>
          <a:blip r:embed="rId2"/>
          <a:srcRect t="5297" b="5591"/>
          <a:stretch>
            <a:fillRect/>
          </a:stretch>
        </p:blipFill>
        <p:spPr>
          <a:xfrm>
            <a:off x="7168054" y="3584028"/>
            <a:ext cx="4519449" cy="2827282"/>
          </a:xfrm>
          <a:prstGeom prst="rect">
            <a:avLst/>
          </a:prstGeom>
        </p:spPr>
      </p:pic>
      <p:pic>
        <p:nvPicPr>
          <p:cNvPr id="3" name="Рисунок 2" descr="IMG_3531.jpg"/>
          <p:cNvPicPr>
            <a:picLocks noChangeAspect="1"/>
          </p:cNvPicPr>
          <p:nvPr/>
        </p:nvPicPr>
        <p:blipFill>
          <a:blip r:embed="rId3"/>
          <a:srcRect t="4931"/>
          <a:stretch>
            <a:fillRect/>
          </a:stretch>
        </p:blipFill>
        <p:spPr>
          <a:xfrm>
            <a:off x="7140274" y="271786"/>
            <a:ext cx="4547476" cy="3242441"/>
          </a:xfrm>
          <a:prstGeom prst="rect">
            <a:avLst/>
          </a:prstGeom>
        </p:spPr>
      </p:pic>
      <p:pic>
        <p:nvPicPr>
          <p:cNvPr id="4" name="Рисунок 3" descr="IMG_3513.jpg"/>
          <p:cNvPicPr>
            <a:picLocks noChangeAspect="1"/>
          </p:cNvPicPr>
          <p:nvPr/>
        </p:nvPicPr>
        <p:blipFill>
          <a:blip r:embed="rId4"/>
          <a:srcRect l="13009"/>
          <a:stretch>
            <a:fillRect/>
          </a:stretch>
        </p:blipFill>
        <p:spPr>
          <a:xfrm>
            <a:off x="189186" y="290457"/>
            <a:ext cx="6808482" cy="6111764"/>
          </a:xfrm>
          <a:prstGeom prst="rect">
            <a:avLst/>
          </a:prstGeom>
        </p:spPr>
      </p:pic>
    </p:spTree>
  </p:cSld>
  <p:clrMapOvr>
    <a:masterClrMapping/>
  </p:clrMapOvr>
  <p:transition spd="med" advClick="0" advTm="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440b5e05-d593-400a-a908-53a1a41aa316.jpg"/>
          <p:cNvPicPr>
            <a:picLocks noChangeAspect="1"/>
          </p:cNvPicPr>
          <p:nvPr/>
        </p:nvPicPr>
        <p:blipFill>
          <a:blip r:embed="rId2"/>
          <a:srcRect l="13905" t="7969"/>
          <a:stretch>
            <a:fillRect/>
          </a:stretch>
        </p:blipFill>
        <p:spPr>
          <a:xfrm>
            <a:off x="7504386" y="1145628"/>
            <a:ext cx="4120057" cy="52236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8883" y="273269"/>
            <a:ext cx="11256580" cy="70788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Cambria" pitchFamily="18" charset="0"/>
              </a:rPr>
              <a:t>На первом этаже расположен многофункциональный спортивный зал с раздевальными комнатами и санитарными узлами, разделенными по гендерному признаку</a:t>
            </a:r>
          </a:p>
        </p:txBody>
      </p:sp>
      <p:pic>
        <p:nvPicPr>
          <p:cNvPr id="7" name="Рисунок 3"/>
          <p:cNvPicPr>
            <a:picLocks noChangeAspect="1"/>
          </p:cNvPicPr>
          <p:nvPr/>
        </p:nvPicPr>
        <p:blipFill>
          <a:blip r:embed="rId3"/>
          <a:srcRect t="2777" b="10001"/>
          <a:stretch>
            <a:fillRect/>
          </a:stretch>
        </p:blipFill>
        <p:spPr bwMode="auto">
          <a:xfrm>
            <a:off x="403006" y="1091653"/>
            <a:ext cx="3057525" cy="5288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10"/>
          <p:cNvPicPr>
            <a:picLocks noChangeAspect="1"/>
          </p:cNvPicPr>
          <p:nvPr/>
        </p:nvPicPr>
        <p:blipFill>
          <a:blip r:embed="rId4"/>
          <a:srcRect l="10278" t="21805" b="15138"/>
          <a:stretch>
            <a:fillRect/>
          </a:stretch>
        </p:blipFill>
        <p:spPr bwMode="auto">
          <a:xfrm>
            <a:off x="3572313" y="1101233"/>
            <a:ext cx="3805949" cy="5268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0"/>
</p:sld>
</file>

<file path=ppt/theme/theme1.xml><?xml version="1.0" encoding="utf-8"?>
<a:theme xmlns:a="http://schemas.openxmlformats.org/drawingml/2006/main" name="tf16411253">
  <a:themeElements>
    <a:clrScheme name="Custom 129">
      <a:dk1>
        <a:sysClr val="windowText" lastClr="000000"/>
      </a:dk1>
      <a:lt1>
        <a:srgbClr val="FFFFFF"/>
      </a:lt1>
      <a:dk2>
        <a:srgbClr val="3F3F3F"/>
      </a:dk2>
      <a:lt2>
        <a:srgbClr val="F2F2F2"/>
      </a:lt2>
      <a:accent1>
        <a:srgbClr val="25C6E3"/>
      </a:accent1>
      <a:accent2>
        <a:srgbClr val="E80554"/>
      </a:accent2>
      <a:accent3>
        <a:srgbClr val="A9E26F"/>
      </a:accent3>
      <a:accent4>
        <a:srgbClr val="EAD000"/>
      </a:accent4>
      <a:accent5>
        <a:srgbClr val="1A0F49"/>
      </a:accent5>
      <a:accent6>
        <a:srgbClr val="FF4A01"/>
      </a:accent6>
      <a:hlink>
        <a:srgbClr val="25C6E3"/>
      </a:hlink>
      <a:folHlink>
        <a:srgbClr val="25C6E3"/>
      </a:folHlink>
    </a:clrScheme>
    <a:fontScheme name="Custom 147">
      <a:majorFont>
        <a:latin typeface="Corbe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_19716552_TF16411253.potx" id="{484AC4F0-DFB1-44B1-A48A-4A4E5B9BAE55}" vid="{642D7752-446B-4E16-8C1E-EACC99EB30B7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9" ma:contentTypeDescription="Create a new document." ma:contentTypeScope="" ma:versionID="76e25e1730b4532ab1d5e5b131a96a5a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d1e9281a84c4949647088091c718de3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D4F06F66-218D-4D1C-873A-158A1848B8D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D8A50AA-654B-45CA-B6AD-FDA9E9535EF9}">
  <ds:schemaRefs>
    <ds:schemaRef ds:uri="http://purl.org/dc/dcmitype/"/>
    <ds:schemaRef ds:uri="http://schemas.microsoft.com/office/2006/documentManagement/types"/>
    <ds:schemaRef ds:uri="http://purl.org/dc/elements/1.1/"/>
    <ds:schemaRef ds:uri="http://purl.org/dc/terms/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fb0879af-3eba-417a-a55a-ffe6dcd6ca77"/>
    <ds:schemaRef ds:uri="6dc4bcd6-49db-4c07-9060-8acfc67cef9f"/>
    <ds:schemaRef ds:uri="http://schemas.microsoft.com/sharepoint/v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tf16411253</Template>
  <TotalTime>0</TotalTime>
  <Words>1041</Words>
  <Application>Microsoft Office PowerPoint</Application>
  <PresentationFormat>Произвольный</PresentationFormat>
  <Paragraphs>115</Paragraphs>
  <Slides>42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tf16411253</vt:lpstr>
      <vt:lpstr>О результатах деятельности                      ФИЛИАЛА «НЕКРАСОВКА»                                            ГБУ ТЦСО «Жулебино» в 2020 году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Отделения социальной реабилитации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Спасибо 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2019-12-25T08:38:38Z</dcterms:created>
  <dcterms:modified xsi:type="dcterms:W3CDTF">2021-01-25T07:20:08Z</dcterms:modified>
</cp:coreProperties>
</file>