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84" r:id="rId3"/>
    <p:sldId id="285" r:id="rId4"/>
    <p:sldId id="295" r:id="rId5"/>
    <p:sldId id="297" r:id="rId6"/>
    <p:sldId id="298" r:id="rId7"/>
    <p:sldId id="300" r:id="rId8"/>
    <p:sldId id="301" r:id="rId9"/>
    <p:sldId id="302" r:id="rId10"/>
    <p:sldId id="296" r:id="rId11"/>
    <p:sldId id="291" r:id="rId12"/>
    <p:sldId id="304" r:id="rId13"/>
    <p:sldId id="290" r:id="rId14"/>
    <p:sldId id="306" r:id="rId15"/>
    <p:sldId id="307" r:id="rId16"/>
    <p:sldId id="299" r:id="rId17"/>
    <p:sldId id="310" r:id="rId18"/>
    <p:sldId id="2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2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=""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="" xmlns:a16="http://schemas.microsoft.com/office/drawing/2014/main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=""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=""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=""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=""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=""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2658410"/>
            <a:ext cx="77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РАБОТЕ ГБУ «ЮГО-ВОСТОК»</a:t>
            </a:r>
            <a:b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</a:br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 В 2023 ГОДУ</a:t>
            </a:r>
            <a:endParaRPr lang="ru-RU" sz="48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92034" y="6145823"/>
            <a:ext cx="70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929799"/>
                </a:solidFill>
                <a:latin typeface="Gilroy" panose="00000500000000000000" pitchFamily="2" charset="-52"/>
              </a:rPr>
              <a:t>Директор - </a:t>
            </a:r>
            <a:r>
              <a:rPr lang="ru-RU" sz="2800" b="1" dirty="0">
                <a:solidFill>
                  <a:srgbClr val="929799"/>
                </a:solidFill>
                <a:latin typeface="Gilroy" panose="00000500000000000000" pitchFamily="2" charset="-52"/>
              </a:rPr>
              <a:t>Миронов Денис </a:t>
            </a:r>
            <a:r>
              <a:rPr lang="ru-RU" sz="2800" b="1" dirty="0" err="1">
                <a:solidFill>
                  <a:srgbClr val="929799"/>
                </a:solidFill>
                <a:latin typeface="Gilroy" panose="00000500000000000000" pitchFamily="2" charset="-52"/>
              </a:rPr>
              <a:t>Ревазович</a:t>
            </a:r>
            <a:endParaRPr lang="ru-RU" sz="2800" b="1" dirty="0">
              <a:solidFill>
                <a:srgbClr val="929799"/>
              </a:solidFill>
              <a:latin typeface="Gilroy" panose="00000500000000000000" pitchFamily="2" charset="-52"/>
            </a:endParaRPr>
          </a:p>
        </p:txBody>
      </p:sp>
      <p:pic>
        <p:nvPicPr>
          <p:cNvPr id="1026" name="Picture 2" descr="C:\Users\Inna\Desktop\гербы районов\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63" y="-746573"/>
            <a:ext cx="2620912" cy="37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4793658"/>
            <a:ext cx="781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район </a:t>
            </a:r>
            <a:r>
              <a:rPr lang="ru-RU" sz="4000" dirty="0" err="1" smtClean="0">
                <a:solidFill>
                  <a:srgbClr val="C00000"/>
                </a:solidFill>
                <a:latin typeface="Gilroy" panose="00000500000000000000" pitchFamily="2" charset="-52"/>
              </a:rPr>
              <a:t>Некрасовка</a:t>
            </a:r>
            <a:endParaRPr lang="ru-RU" sz="40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56745" y="1477116"/>
            <a:ext cx="12405125" cy="5570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социально-значимые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районе </a:t>
            </a:r>
            <a:r>
              <a:rPr lang="ru-RU" sz="3200" b="1" dirty="0" err="1" smtClean="0">
                <a:solidFill>
                  <a:srgbClr val="C0181C"/>
                </a:solidFill>
                <a:latin typeface="Gilroy" panose="00000500000000000000" pitchFamily="2" charset="-52"/>
              </a:rPr>
              <a:t>Некрасовка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524161" y="215713"/>
            <a:ext cx="1017229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98444" y="1869038"/>
            <a:ext cx="10634331" cy="4839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«День Победы». </a:t>
            </a:r>
            <a:r>
              <a:rPr lang="ru-RU" sz="1600" dirty="0">
                <a:latin typeface="Gilroy" panose="00000500000000000000" pitchFamily="2" charset="-52"/>
              </a:rPr>
              <a:t>Концерт, посвященный 78-й годовщине Победы в Великой Отечественной войне 1941-1945 гг</a:t>
            </a:r>
            <a:r>
              <a:rPr lang="ru-RU" sz="16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«Здравствуй</a:t>
            </a:r>
            <a:r>
              <a:rPr lang="ru-RU" sz="1600" dirty="0">
                <a:latin typeface="Gilroy" panose="00000500000000000000" pitchFamily="2" charset="-52"/>
              </a:rPr>
              <a:t>, </a:t>
            </a:r>
            <a:r>
              <a:rPr lang="ru-RU" sz="1600" dirty="0" smtClean="0">
                <a:latin typeface="Gilroy" panose="00000500000000000000" pitchFamily="2" charset="-52"/>
              </a:rPr>
              <a:t>лето». </a:t>
            </a:r>
            <a:r>
              <a:rPr lang="ru-RU" sz="1600" dirty="0">
                <a:latin typeface="Gilroy" panose="00000500000000000000" pitchFamily="2" charset="-52"/>
              </a:rPr>
              <a:t>Праздничное </a:t>
            </a:r>
            <a:r>
              <a:rPr lang="ru-RU" sz="1600" dirty="0" smtClean="0">
                <a:latin typeface="Gilroy" panose="00000500000000000000" pitchFamily="2" charset="-52"/>
              </a:rPr>
              <a:t>мероприятие;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«Мой </a:t>
            </a:r>
            <a:r>
              <a:rPr lang="ru-RU" sz="1600" dirty="0">
                <a:latin typeface="Gilroy" panose="00000500000000000000" pitchFamily="2" charset="-52"/>
              </a:rPr>
              <a:t>флаг, моя </a:t>
            </a:r>
            <a:r>
              <a:rPr lang="ru-RU" sz="1600" dirty="0" smtClean="0">
                <a:latin typeface="Gilroy" panose="00000500000000000000" pitchFamily="2" charset="-52"/>
              </a:rPr>
              <a:t>гордость». </a:t>
            </a:r>
            <a:r>
              <a:rPr lang="ru-RU" sz="1600" dirty="0">
                <a:latin typeface="Gilroy" panose="00000500000000000000" pitchFamily="2" charset="-52"/>
              </a:rPr>
              <a:t>Праздничное мероприятие, посвященное Дню государственного флага России</a:t>
            </a:r>
            <a:r>
              <a:rPr lang="ru-RU" sz="16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Легкоатлетический </a:t>
            </a:r>
            <a:r>
              <a:rPr lang="ru-RU" sz="1600" dirty="0">
                <a:latin typeface="Gilroy" panose="00000500000000000000" pitchFamily="2" charset="-52"/>
              </a:rPr>
              <a:t>кросс </a:t>
            </a:r>
            <a:r>
              <a:rPr lang="ru-RU" sz="1600" dirty="0" smtClean="0">
                <a:latin typeface="Gilroy" panose="00000500000000000000" pitchFamily="2" charset="-52"/>
              </a:rPr>
              <a:t>«Юго-восточное кольцо»;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«В </a:t>
            </a:r>
            <a:r>
              <a:rPr lang="ru-RU" sz="1600" dirty="0">
                <a:latin typeface="Gilroy" panose="00000500000000000000" pitchFamily="2" charset="-52"/>
              </a:rPr>
              <a:t>единстве наша </a:t>
            </a:r>
            <a:r>
              <a:rPr lang="ru-RU" sz="1600" dirty="0" smtClean="0">
                <a:latin typeface="Gilroy" panose="00000500000000000000" pitchFamily="2" charset="-52"/>
              </a:rPr>
              <a:t>сила». </a:t>
            </a:r>
            <a:r>
              <a:rPr lang="ru-RU" sz="1600" dirty="0">
                <a:latin typeface="Gilroy" panose="00000500000000000000" pitchFamily="2" charset="-52"/>
              </a:rPr>
              <a:t>Праздничное мероприятие, посвящённое Дню народного единства</a:t>
            </a:r>
            <a:r>
              <a:rPr lang="ru-RU" sz="16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Лыжная </a:t>
            </a:r>
            <a:r>
              <a:rPr lang="ru-RU" sz="1600" dirty="0">
                <a:latin typeface="Gilroy" panose="00000500000000000000" pitchFamily="2" charset="-52"/>
              </a:rPr>
              <a:t>гонка </a:t>
            </a:r>
            <a:r>
              <a:rPr lang="ru-RU" sz="1600" dirty="0" smtClean="0">
                <a:latin typeface="Gilroy" panose="00000500000000000000" pitchFamily="2" charset="-52"/>
              </a:rPr>
              <a:t>«Юго-Восточное кольцо»;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Турнир </a:t>
            </a:r>
            <a:r>
              <a:rPr lang="ru-RU" sz="1600" dirty="0">
                <a:latin typeface="Gilroy" panose="00000500000000000000" pitchFamily="2" charset="-52"/>
              </a:rPr>
              <a:t>по </a:t>
            </a:r>
            <a:r>
              <a:rPr lang="ru-RU" sz="1600" dirty="0" smtClean="0">
                <a:latin typeface="Gilroy" panose="00000500000000000000" pitchFamily="2" charset="-52"/>
              </a:rPr>
              <a:t>троеборью;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«На </a:t>
            </a:r>
            <a:r>
              <a:rPr lang="ru-RU" sz="1600" dirty="0">
                <a:latin typeface="Gilroy" panose="00000500000000000000" pitchFamily="2" charset="-52"/>
              </a:rPr>
              <a:t>страже </a:t>
            </a:r>
            <a:r>
              <a:rPr lang="ru-RU" sz="1600" dirty="0" smtClean="0">
                <a:latin typeface="Gilroy" panose="00000500000000000000" pitchFamily="2" charset="-52"/>
              </a:rPr>
              <a:t>Родины». </a:t>
            </a:r>
            <a:r>
              <a:rPr lang="ru-RU" sz="1600" dirty="0">
                <a:latin typeface="Gilroy" panose="00000500000000000000" pitchFamily="2" charset="-52"/>
              </a:rPr>
              <a:t>Праздничное мероприятие, посвящённое Дню Защитника </a:t>
            </a:r>
            <a:r>
              <a:rPr lang="ru-RU" sz="1600" dirty="0" smtClean="0">
                <a:latin typeface="Gilroy" panose="00000500000000000000" pitchFamily="2" charset="-52"/>
              </a:rPr>
              <a:t>Отечества;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Праздничное </a:t>
            </a:r>
            <a:r>
              <a:rPr lang="ru-RU" sz="1600" dirty="0">
                <a:latin typeface="Gilroy" panose="00000500000000000000" pitchFamily="2" charset="-52"/>
              </a:rPr>
              <a:t>мероприятие </a:t>
            </a:r>
            <a:r>
              <a:rPr lang="ru-RU" sz="1600" dirty="0" smtClean="0">
                <a:latin typeface="Gilroy" panose="00000500000000000000" pitchFamily="2" charset="-52"/>
              </a:rPr>
              <a:t>«Народные забавы»;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«Весенний день». </a:t>
            </a:r>
            <a:r>
              <a:rPr lang="ru-RU" sz="1600" dirty="0">
                <a:latin typeface="Gilroy" panose="00000500000000000000" pitchFamily="2" charset="-52"/>
              </a:rPr>
              <a:t>Праздничное </a:t>
            </a:r>
            <a:r>
              <a:rPr lang="ru-RU" sz="1600" dirty="0" smtClean="0">
                <a:latin typeface="Gilroy" panose="00000500000000000000" pitchFamily="2" charset="-52"/>
              </a:rPr>
              <a:t>мероприятие;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«Мама</a:t>
            </a:r>
            <a:r>
              <a:rPr lang="ru-RU" sz="1600" dirty="0">
                <a:latin typeface="Gilroy" panose="00000500000000000000" pitchFamily="2" charset="-52"/>
              </a:rPr>
              <a:t>, папа, я - вместе дружная семья</a:t>
            </a:r>
            <a:r>
              <a:rPr lang="ru-RU" sz="1600" dirty="0" smtClean="0">
                <a:latin typeface="Gilroy" panose="00000500000000000000" pitchFamily="2" charset="-52"/>
              </a:rPr>
              <a:t>!». </a:t>
            </a:r>
            <a:r>
              <a:rPr lang="ru-RU" sz="1600" dirty="0">
                <a:latin typeface="Gilroy" panose="00000500000000000000" pitchFamily="2" charset="-52"/>
              </a:rPr>
              <a:t>Праздничное мероприятие, посвящённое Дню семьи, любви и верности</a:t>
            </a:r>
            <a:r>
              <a:rPr lang="ru-RU" sz="16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«С </a:t>
            </a:r>
            <a:r>
              <a:rPr lang="ru-RU" sz="1600" dirty="0">
                <a:latin typeface="Gilroy" panose="00000500000000000000" pitchFamily="2" charset="-52"/>
              </a:rPr>
              <a:t>Днем рождения, Москва</a:t>
            </a:r>
            <a:r>
              <a:rPr lang="ru-RU" sz="1600" dirty="0" smtClean="0">
                <a:latin typeface="Gilroy" panose="00000500000000000000" pitchFamily="2" charset="-52"/>
              </a:rPr>
              <a:t>!». </a:t>
            </a:r>
            <a:r>
              <a:rPr lang="ru-RU" sz="1600" dirty="0">
                <a:latin typeface="Gilroy" panose="00000500000000000000" pitchFamily="2" charset="-52"/>
              </a:rPr>
              <a:t>Праздничное мероприятие, посвященное Дню города Москвы</a:t>
            </a:r>
            <a:r>
              <a:rPr lang="ru-RU" sz="16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Соревнования </a:t>
            </a:r>
            <a:r>
              <a:rPr lang="ru-RU" sz="1600" dirty="0">
                <a:latin typeface="Gilroy" panose="00000500000000000000" pitchFamily="2" charset="-52"/>
              </a:rPr>
              <a:t>по спортивному ориентированию </a:t>
            </a:r>
            <a:r>
              <a:rPr lang="ru-RU" sz="1600" dirty="0" smtClean="0">
                <a:latin typeface="Gilroy" panose="00000500000000000000" pitchFamily="2" charset="-52"/>
              </a:rPr>
              <a:t>«Охота </a:t>
            </a:r>
            <a:r>
              <a:rPr lang="ru-RU" sz="1600" dirty="0">
                <a:latin typeface="Gilroy" panose="00000500000000000000" pitchFamily="2" charset="-52"/>
              </a:rPr>
              <a:t>на </a:t>
            </a:r>
            <a:r>
              <a:rPr lang="ru-RU" sz="1600" dirty="0" smtClean="0">
                <a:latin typeface="Gilroy" panose="00000500000000000000" pitchFamily="2" charset="-52"/>
              </a:rPr>
              <a:t>лис»;</a:t>
            </a:r>
          </a:p>
          <a:p>
            <a:pPr marL="80010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Gilroy" panose="00000500000000000000" pitchFamily="2" charset="-52"/>
              </a:rPr>
              <a:t>Турнир </a:t>
            </a:r>
            <a:r>
              <a:rPr lang="ru-RU" sz="1600" dirty="0">
                <a:latin typeface="Gilroy" panose="00000500000000000000" pitchFamily="2" charset="-52"/>
              </a:rPr>
              <a:t>по футболу </a:t>
            </a:r>
            <a:r>
              <a:rPr lang="ru-RU" sz="1600" dirty="0" smtClean="0">
                <a:latin typeface="Gilroy" panose="00000500000000000000" pitchFamily="2" charset="-52"/>
              </a:rPr>
              <a:t>«</a:t>
            </a:r>
            <a:r>
              <a:rPr lang="ru-RU" sz="1600" smtClean="0">
                <a:latin typeface="Gilroy" panose="00000500000000000000" pitchFamily="2" charset="-52"/>
              </a:rPr>
              <a:t>Ловкая бутса-2023».</a:t>
            </a:r>
            <a:endParaRPr lang="ru-RU" sz="1600" dirty="0" smtClean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a\Desktop\презентации на СД\2024\фото к презентации\Мероприятия\некрасовка\забавное ,веселое, смешное\j5xzUYGU25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/>
          <a:stretch/>
        </p:blipFill>
        <p:spPr bwMode="auto">
          <a:xfrm>
            <a:off x="1089440" y="959156"/>
            <a:ext cx="9870046" cy="4925767"/>
          </a:xfrm>
          <a:prstGeom prst="round2DiagRect">
            <a:avLst>
              <a:gd name="adj1" fmla="val 0"/>
              <a:gd name="adj2" fmla="val 29321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540735" y="3705060"/>
            <a:ext cx="693651" cy="493097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474199" y="126030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422072" y="5867901"/>
            <a:ext cx="499191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«Забавное, веселое, смешное»</a:t>
            </a:r>
          </a:p>
        </p:txBody>
      </p:sp>
    </p:spTree>
    <p:extLst>
      <p:ext uri="{BB962C8B-B14F-4D97-AF65-F5344CB8AC3E}">
        <p14:creationId xmlns:p14="http://schemas.microsoft.com/office/powerpoint/2010/main" val="3288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Inna\Desktop\презентации на СД\2024\фото к презентации\Мероприятия\некрасовка\здравствуй осень\_BmVLULSV6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2683"/>
          <a:stretch/>
        </p:blipFill>
        <p:spPr bwMode="auto">
          <a:xfrm>
            <a:off x="1475320" y="866550"/>
            <a:ext cx="8996170" cy="5376028"/>
          </a:xfrm>
          <a:prstGeom prst="round2DiagRect">
            <a:avLst>
              <a:gd name="adj1" fmla="val 0"/>
              <a:gd name="adj2" fmla="val 27628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283567" y="4024151"/>
            <a:ext cx="725347" cy="4083173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423141" y="238152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04653" y="5671939"/>
            <a:ext cx="408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«Здравствуй, осень!»</a:t>
            </a:r>
          </a:p>
        </p:txBody>
      </p:sp>
    </p:spTree>
    <p:extLst>
      <p:ext uri="{BB962C8B-B14F-4D97-AF65-F5344CB8AC3E}">
        <p14:creationId xmlns:p14="http://schemas.microsoft.com/office/powerpoint/2010/main" val="40548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Inna\Desktop\презентации на СД\2024\фото к презентации\Мероприятия\некрасовка\мой флаг моя гордость\Y1-BPlw-KW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56"/>
          <a:stretch/>
        </p:blipFill>
        <p:spPr bwMode="auto">
          <a:xfrm>
            <a:off x="6363196" y="1201675"/>
            <a:ext cx="5427021" cy="4550630"/>
          </a:xfrm>
          <a:prstGeom prst="round2DiagRect">
            <a:avLst>
              <a:gd name="adj1" fmla="val 28604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954223" y="3790089"/>
            <a:ext cx="900424" cy="413920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Inna\Desktop\презентации на СД\2024\фото к презентации\Мероприятия\некрасовка\мама папа я вмест едружная семья\Pl5dWP9fCU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/>
          <a:stretch/>
        </p:blipFill>
        <p:spPr bwMode="auto">
          <a:xfrm>
            <a:off x="605868" y="1201675"/>
            <a:ext cx="5568690" cy="4466136"/>
          </a:xfrm>
          <a:prstGeom prst="round2DiagRect">
            <a:avLst>
              <a:gd name="adj1" fmla="val 0"/>
              <a:gd name="adj2" fmla="val 2953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365310" y="3417678"/>
            <a:ext cx="896186" cy="488826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640375" y="5557042"/>
            <a:ext cx="363969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«Мой флаг – моя гордость»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69273" y="5557042"/>
            <a:ext cx="465519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«Папа, мама, я – вместе дружная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098" name="Picture 2" descr="C:\Users\Inna\Desktop\презентации на СД\2024\фото к презентации\Мероприятия\некрасовка\с днем рождения Москва\RXxcgA9r0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3"/>
          <a:stretch/>
        </p:blipFill>
        <p:spPr bwMode="auto">
          <a:xfrm>
            <a:off x="271098" y="1268606"/>
            <a:ext cx="5673633" cy="4354524"/>
          </a:xfrm>
          <a:prstGeom prst="round2DiagRect">
            <a:avLst>
              <a:gd name="adj1" fmla="val 0"/>
              <a:gd name="adj2" fmla="val 31276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nna\Desktop\презентации на СД\2024\фото к презентации\Мероприятия\некрасовка\с днем рождения Москва\TDD1LnwBOg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249"/>
          <a:stretch/>
        </p:blipFill>
        <p:spPr bwMode="auto">
          <a:xfrm>
            <a:off x="6162249" y="1268606"/>
            <a:ext cx="5754560" cy="4354524"/>
          </a:xfrm>
          <a:prstGeom prst="round2DiagRect">
            <a:avLst>
              <a:gd name="adj1" fmla="val 28604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819078" y="5238067"/>
            <a:ext cx="3869223" cy="900424"/>
            <a:chOff x="6095853" y="5238067"/>
            <a:chExt cx="2592448" cy="900424"/>
          </a:xfrm>
        </p:grpSpPr>
        <p:sp>
          <p:nvSpPr>
            <p:cNvPr id="23" name="Прямоугольник: скругленные противолежащие углы 13">
              <a:extLst>
                <a:ext uri="{FF2B5EF4-FFF2-40B4-BE49-F238E27FC236}">
                  <a16:creationId xmlns=""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6941865" y="4392055"/>
              <a:ext cx="900424" cy="259244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174558" y="5385631"/>
              <a:ext cx="2469532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000" dirty="0" smtClean="0">
                  <a:solidFill>
                    <a:schemeClr val="bg1"/>
                  </a:solidFill>
                  <a:latin typeface="Gilroy" panose="00000500000000000000" pitchFamily="2" charset="-52"/>
                </a:rPr>
                <a:t>Праздничное мероприятие «С днем рождения, Москва»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2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122" name="Picture 2" descr="C:\Users\Inna\Desktop\презентации на СД\2024\фото к презентации\Мероприятия\некрасовка\спортивные забавы\6fxgPzotG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1" y="1268942"/>
            <a:ext cx="5806996" cy="4355248"/>
          </a:xfrm>
          <a:prstGeom prst="round2DiagRect">
            <a:avLst>
              <a:gd name="adj1" fmla="val 0"/>
              <a:gd name="adj2" fmla="val 27502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na\Desktop\презентации на СД\2024\фото к презентации\Мероприятия\некрасовка\спортивные забавы\eTeHiW0J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74" y="1268942"/>
            <a:ext cx="5806997" cy="4355248"/>
          </a:xfrm>
          <a:prstGeom prst="round2DiagRect">
            <a:avLst>
              <a:gd name="adj1" fmla="val 28604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453579" y="5300331"/>
            <a:ext cx="4734457" cy="896186"/>
            <a:chOff x="3453579" y="5300331"/>
            <a:chExt cx="2730995" cy="896186"/>
          </a:xfrm>
        </p:grpSpPr>
        <p:sp>
          <p:nvSpPr>
            <p:cNvPr id="25" name="Прямоугольник: скругленные противолежащие углы 13">
              <a:extLst>
                <a:ext uri="{FF2B5EF4-FFF2-40B4-BE49-F238E27FC236}">
                  <a16:creationId xmlns=""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4370984" y="4382926"/>
              <a:ext cx="896186" cy="273099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92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722469" y="5428023"/>
              <a:ext cx="1999063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000" dirty="0" smtClean="0">
                  <a:solidFill>
                    <a:schemeClr val="bg1"/>
                  </a:solidFill>
                  <a:latin typeface="Gilroy" panose="00000500000000000000" pitchFamily="2" charset="-52"/>
                </a:rPr>
                <a:t>Спортивная эстафета «Веселые старты»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2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277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349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ЗАДАЧИ </a:t>
            </a:r>
            <a:r>
              <a:rPr lang="ru-RU" sz="3200" b="1" smtClean="0">
                <a:solidFill>
                  <a:srgbClr val="C0181C"/>
                </a:solidFill>
                <a:latin typeface="Gilroy" panose="00000500000000000000" pitchFamily="2" charset="-52"/>
              </a:rPr>
              <a:t>НА 2024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ГОД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386608" y="152870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183208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1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0" y="3296677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2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5097503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3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07948" y="3205653"/>
            <a:ext cx="52064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/>
              <a:t>Улучшение условий для комфортного пребывания населения, антитеррористический и противопожарной </a:t>
            </a:r>
            <a:r>
              <a:rPr lang="ru-RU" sz="2100" dirty="0" smtClean="0"/>
              <a:t>безопасности.</a:t>
            </a:r>
            <a:endParaRPr lang="ru-RU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5121058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Gilroy" panose="00000500000000000000" pitchFamily="2" charset="-52"/>
              </a:rPr>
              <a:t>Проведение текущих и капитальных </a:t>
            </a:r>
            <a:r>
              <a:rPr lang="ru-RU" sz="2100">
                <a:latin typeface="Gilroy" panose="00000500000000000000" pitchFamily="2" charset="-52"/>
              </a:rPr>
              <a:t>ремонтов </a:t>
            </a:r>
            <a:r>
              <a:rPr lang="ru-RU" sz="2100" smtClean="0">
                <a:latin typeface="Gilroy" panose="00000500000000000000" pitchFamily="2" charset="-52"/>
              </a:rPr>
              <a:t>зданий.</a:t>
            </a:r>
            <a:endParaRPr lang="ru-RU" sz="2100" dirty="0">
              <a:latin typeface="Gilroy" panose="000005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1799002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Gilroy" panose="00000500000000000000" pitchFamily="2" charset="-52"/>
              </a:rPr>
              <a:t>Улучшение </a:t>
            </a:r>
            <a:r>
              <a:rPr lang="en-US" sz="2100" dirty="0" err="1">
                <a:latin typeface="Gilroy" panose="00000500000000000000" pitchFamily="2" charset="-52"/>
              </a:rPr>
              <a:t>качества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оказываемых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услуг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за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счет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улучшения</a:t>
            </a:r>
            <a:r>
              <a:rPr lang="en-US" sz="2100" dirty="0">
                <a:latin typeface="Gilroy" panose="00000500000000000000" pitchFamily="2" charset="-52"/>
              </a:rPr>
              <a:t> и </a:t>
            </a:r>
            <a:r>
              <a:rPr lang="en-US" sz="2100" dirty="0" err="1">
                <a:latin typeface="Gilroy" panose="00000500000000000000" pitchFamily="2" charset="-52"/>
              </a:rPr>
              <a:t>обновления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материально-технической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 smtClean="0">
                <a:latin typeface="Gilroy" panose="00000500000000000000" pitchFamily="2" charset="-52"/>
              </a:rPr>
              <a:t>базы</a:t>
            </a:r>
            <a:r>
              <a:rPr lang="ru-RU" sz="2100" dirty="0" smtClean="0">
                <a:latin typeface="Gilroy" panose="00000500000000000000" pitchFamily="2" charset="-52"/>
              </a:rPr>
              <a:t>.</a:t>
            </a:r>
            <a:endParaRPr lang="ru-RU" sz="21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998056" y="257440"/>
            <a:ext cx="583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1240712" y="1219695"/>
            <a:ext cx="9867691" cy="141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Государственное бюджетное учреждение города Москвы по работе с населением по месту жительства </a:t>
            </a:r>
            <a:endParaRPr lang="ru-RU" sz="2700" dirty="0" smtClean="0">
              <a:solidFill>
                <a:schemeClr val="bg1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 smtClean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«</a:t>
            </a:r>
            <a:r>
              <a:rPr lang="ru-RU" sz="2700" dirty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Юго-Восток (ГБУ 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3034465"/>
            <a:ext cx="545051" cy="5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3095" y="3853837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</a:rPr>
              <a:t>Телефон: +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7-495-109-24-74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3853837"/>
            <a:ext cx="544882" cy="4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8" y="4598212"/>
            <a:ext cx="750261" cy="7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13034" y="471173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Сайт: </a:t>
            </a: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https://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gbu-ugovostok.ru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 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13034" y="5631361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https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://</a:t>
            </a:r>
            <a:r>
              <a:rPr lang="en-US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t.me/</a:t>
            </a:r>
            <a:r>
              <a:rPr lang="en-US" sz="2800" dirty="0" err="1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gbu_uvao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44" y="5631362"/>
            <a:ext cx="597516" cy="5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=""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=""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=""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=""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=""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=""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 Bold" panose="00000800000000000000" pitchFamily="2" charset="-52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8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252248" y="768472"/>
            <a:ext cx="12447358" cy="608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97132" y="209669"/>
            <a:ext cx="85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ИНФОРМАЦИЯ ОБ УЧРЕЖДЕНИИ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08675BC-61C2-4A40-BAA4-AF112145A3EA}"/>
              </a:ext>
            </a:extLst>
          </p:cNvPr>
          <p:cNvGrpSpPr/>
          <p:nvPr/>
        </p:nvGrpSpPr>
        <p:grpSpPr>
          <a:xfrm>
            <a:off x="726658" y="202910"/>
            <a:ext cx="11346271" cy="5383239"/>
            <a:chOff x="726658" y="202910"/>
            <a:chExt cx="11346271" cy="5383239"/>
          </a:xfrm>
        </p:grpSpPr>
        <p:sp>
          <p:nvSpPr>
            <p:cNvPr id="14" name="Прямоугольник: скругленные противолежащие углы 13">
              <a:extLst>
                <a:ext uri="{FF2B5EF4-FFF2-40B4-BE49-F238E27FC236}">
                  <a16:creationId xmlns=""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10693292" y="-133461"/>
              <a:ext cx="1043265" cy="17160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3077303-A4DB-48A5-96F9-A518D9083767}"/>
                </a:ext>
              </a:extLst>
            </p:cNvPr>
            <p:cNvSpPr txBox="1"/>
            <p:nvPr/>
          </p:nvSpPr>
          <p:spPr>
            <a:xfrm>
              <a:off x="726658" y="1231111"/>
              <a:ext cx="10946920" cy="435503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algn="just">
                <a:spcBef>
                  <a:spcPts val="600"/>
                </a:spcBef>
                <a:buSzPct val="110000"/>
              </a:pPr>
              <a:endParaRPr lang="ru-RU" sz="160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smtClean="0">
                  <a:latin typeface="Gilroy" panose="00000500000000000000" pitchFamily="2" charset="-52"/>
                </a:rPr>
                <a:t>Государственное  </a:t>
              </a:r>
              <a:r>
                <a:rPr lang="ru-RU" sz="1600" dirty="0">
                  <a:latin typeface="Gilroy" panose="00000500000000000000" pitchFamily="2" charset="-52"/>
                </a:rPr>
                <a:t>бюджетное  учреждение  города Москвы по работе с населением по месту жительства «Юго-Восток» сокращенное наименование ГБУ «Юго-Восток» создано для выполнения работ, оказания услуг в целях обеспечения реализации предусмотренных федеральными законами, законами города Москвы, нормативными правовыми актами Правительства Москвы полномочий города Москвы в сфере организации досуговой, социально-воспитательной, физкультурно-оздоровительной и спортивной работы с населением Юго-Восточного административного округа города Москвы по месту жительства.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buSzPct val="110000"/>
              </a:pP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Основными </a:t>
              </a:r>
              <a:r>
                <a:rPr lang="ru-RU" sz="1600" dirty="0">
                  <a:latin typeface="Gilroy" panose="00000500000000000000" pitchFamily="2" charset="-52"/>
                </a:rPr>
                <a:t>целями деятельности Учреждения являются: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Развитие физической культуры и спорта, физкультурно-оздоровительной и физкультурно-спортивной деятельности, популяризация здорового образа жизни и вовлечение жителей в занятия физической культурой и спортом;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Организация содержательного досуга населения; 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Организация социально-полезной, общественной деятельности, гражданское воспитание населения;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Развитие художественно-эстетического творчества, различных видов искусств;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Патриотическое воспитание детей, подростков и молодежи, развитие военно-прикладной, историко-           патриотической, оборонно-спортивной работы, а также патриотическое просвещение.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752AACC9-21B3-463F-BC4E-E3B1FE741CA9}"/>
                </a:ext>
              </a:extLst>
            </p:cNvPr>
            <p:cNvGrpSpPr/>
            <p:nvPr/>
          </p:nvGrpSpPr>
          <p:grpSpPr>
            <a:xfrm>
              <a:off x="726658" y="273405"/>
              <a:ext cx="1116391" cy="652166"/>
              <a:chOff x="335668" y="340923"/>
              <a:chExt cx="2028240" cy="1184843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FF85BC68-C412-4777-9B41-8F59365C02D6}"/>
                  </a:ext>
                </a:extLst>
              </p:cNvPr>
              <p:cNvSpPr/>
              <p:nvPr/>
            </p:nvSpPr>
            <p:spPr>
              <a:xfrm>
                <a:off x="2098806" y="342126"/>
                <a:ext cx="265102" cy="1147573"/>
              </a:xfrm>
              <a:custGeom>
                <a:avLst/>
                <a:gdLst>
                  <a:gd name="connsiteX0" fmla="*/ 204988 w 265102"/>
                  <a:gd name="connsiteY0" fmla="*/ 10219 h 1147573"/>
                  <a:gd name="connsiteX1" fmla="*/ 168920 w 265102"/>
                  <a:gd name="connsiteY1" fmla="*/ 15629 h 1147573"/>
                  <a:gd name="connsiteX2" fmla="*/ 78148 w 265102"/>
                  <a:gd name="connsiteY2" fmla="*/ 33664 h 1147573"/>
                  <a:gd name="connsiteX3" fmla="*/ 78148 w 265102"/>
                  <a:gd name="connsiteY3" fmla="*/ 140666 h 1147573"/>
                  <a:gd name="connsiteX4" fmla="*/ 161706 w 265102"/>
                  <a:gd name="connsiteY4" fmla="*/ 121430 h 1147573"/>
                  <a:gd name="connsiteX5" fmla="*/ 159903 w 265102"/>
                  <a:gd name="connsiteY5" fmla="*/ 747816 h 1147573"/>
                  <a:gd name="connsiteX6" fmla="*/ 72137 w 265102"/>
                  <a:gd name="connsiteY6" fmla="*/ 971439 h 1147573"/>
                  <a:gd name="connsiteX7" fmla="*/ 0 w 265102"/>
                  <a:gd name="connsiteY7" fmla="*/ 1147573 h 1147573"/>
                  <a:gd name="connsiteX8" fmla="*/ 261495 w 265102"/>
                  <a:gd name="connsiteY8" fmla="*/ 749619 h 1147573"/>
                  <a:gd name="connsiteX9" fmla="*/ 265102 w 265102"/>
                  <a:gd name="connsiteY9" fmla="*/ 0 h 1147573"/>
                  <a:gd name="connsiteX10" fmla="*/ 204988 w 265102"/>
                  <a:gd name="connsiteY10" fmla="*/ 10219 h 11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102" h="1147573">
                    <a:moveTo>
                      <a:pt x="204988" y="10219"/>
                    </a:moveTo>
                    <a:cubicBezTo>
                      <a:pt x="197174" y="12023"/>
                      <a:pt x="174931" y="13826"/>
                      <a:pt x="168920" y="15629"/>
                    </a:cubicBezTo>
                    <a:cubicBezTo>
                      <a:pt x="138863" y="19837"/>
                      <a:pt x="108205" y="25849"/>
                      <a:pt x="78148" y="33664"/>
                    </a:cubicBezTo>
                    <a:lnTo>
                      <a:pt x="78148" y="140666"/>
                    </a:lnTo>
                    <a:cubicBezTo>
                      <a:pt x="105800" y="132851"/>
                      <a:pt x="133453" y="126239"/>
                      <a:pt x="161706" y="121430"/>
                    </a:cubicBezTo>
                    <a:lnTo>
                      <a:pt x="159903" y="747816"/>
                    </a:lnTo>
                    <a:cubicBezTo>
                      <a:pt x="159903" y="833779"/>
                      <a:pt x="126840" y="912528"/>
                      <a:pt x="72137" y="971439"/>
                    </a:cubicBezTo>
                    <a:cubicBezTo>
                      <a:pt x="61316" y="1035761"/>
                      <a:pt x="36068" y="1095875"/>
                      <a:pt x="0" y="1147573"/>
                    </a:cubicBezTo>
                    <a:cubicBezTo>
                      <a:pt x="153891" y="1080847"/>
                      <a:pt x="261495" y="927556"/>
                      <a:pt x="261495" y="749619"/>
                    </a:cubicBezTo>
                    <a:lnTo>
                      <a:pt x="265102" y="0"/>
                    </a:lnTo>
                    <a:lnTo>
                      <a:pt x="204988" y="10219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27F3B086-3FAB-42E7-B5EF-183F295D829F}"/>
                  </a:ext>
                </a:extLst>
              </p:cNvPr>
              <p:cNvSpPr/>
              <p:nvPr/>
            </p:nvSpPr>
            <p:spPr>
              <a:xfrm>
                <a:off x="1810260" y="340923"/>
                <a:ext cx="269911" cy="1148775"/>
              </a:xfrm>
              <a:custGeom>
                <a:avLst/>
                <a:gdLst>
                  <a:gd name="connsiteX0" fmla="*/ 209196 w 269911"/>
                  <a:gd name="connsiteY0" fmla="*/ 9618 h 1148775"/>
                  <a:gd name="connsiteX1" fmla="*/ 169521 w 269911"/>
                  <a:gd name="connsiteY1" fmla="*/ 15028 h 1148775"/>
                  <a:gd name="connsiteX2" fmla="*/ 76946 w 269911"/>
                  <a:gd name="connsiteY2" fmla="*/ 34265 h 1148775"/>
                  <a:gd name="connsiteX3" fmla="*/ 76946 w 269911"/>
                  <a:gd name="connsiteY3" fmla="*/ 143672 h 1148775"/>
                  <a:gd name="connsiteX4" fmla="*/ 164111 w 269911"/>
                  <a:gd name="connsiteY4" fmla="*/ 122632 h 1148775"/>
                  <a:gd name="connsiteX5" fmla="*/ 158700 w 269911"/>
                  <a:gd name="connsiteY5" fmla="*/ 749018 h 1148775"/>
                  <a:gd name="connsiteX6" fmla="*/ 71535 w 269911"/>
                  <a:gd name="connsiteY6" fmla="*/ 972041 h 1148775"/>
                  <a:gd name="connsiteX7" fmla="*/ 0 w 269911"/>
                  <a:gd name="connsiteY7" fmla="*/ 1148775 h 1148775"/>
                  <a:gd name="connsiteX8" fmla="*/ 264501 w 269911"/>
                  <a:gd name="connsiteY8" fmla="*/ 747215 h 1148775"/>
                  <a:gd name="connsiteX9" fmla="*/ 269911 w 269911"/>
                  <a:gd name="connsiteY9" fmla="*/ 0 h 1148775"/>
                  <a:gd name="connsiteX10" fmla="*/ 209196 w 269911"/>
                  <a:gd name="connsiteY10" fmla="*/ 9618 h 114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911" h="1148775">
                    <a:moveTo>
                      <a:pt x="209196" y="9618"/>
                    </a:moveTo>
                    <a:cubicBezTo>
                      <a:pt x="209196" y="9618"/>
                      <a:pt x="179139" y="13225"/>
                      <a:pt x="169521" y="15028"/>
                    </a:cubicBezTo>
                    <a:cubicBezTo>
                      <a:pt x="138863" y="19237"/>
                      <a:pt x="108205" y="25849"/>
                      <a:pt x="76946" y="34265"/>
                    </a:cubicBezTo>
                    <a:lnTo>
                      <a:pt x="76946" y="143672"/>
                    </a:lnTo>
                    <a:cubicBezTo>
                      <a:pt x="106402" y="134655"/>
                      <a:pt x="135857" y="127441"/>
                      <a:pt x="164111" y="122632"/>
                    </a:cubicBezTo>
                    <a:lnTo>
                      <a:pt x="158700" y="749018"/>
                    </a:lnTo>
                    <a:cubicBezTo>
                      <a:pt x="158700" y="834981"/>
                      <a:pt x="125638" y="913129"/>
                      <a:pt x="71535" y="972041"/>
                    </a:cubicBezTo>
                    <a:cubicBezTo>
                      <a:pt x="60715" y="1036964"/>
                      <a:pt x="36068" y="1097077"/>
                      <a:pt x="0" y="1148775"/>
                    </a:cubicBezTo>
                    <a:cubicBezTo>
                      <a:pt x="154493" y="1082049"/>
                      <a:pt x="263299" y="927556"/>
                      <a:pt x="264501" y="747215"/>
                    </a:cubicBezTo>
                    <a:lnTo>
                      <a:pt x="269911" y="0"/>
                    </a:lnTo>
                    <a:lnTo>
                      <a:pt x="209196" y="9618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3EBF18F-A182-4DDC-9887-E58B88ECDCC4}"/>
                  </a:ext>
                </a:extLst>
              </p:cNvPr>
              <p:cNvSpPr/>
              <p:nvPr/>
            </p:nvSpPr>
            <p:spPr>
              <a:xfrm>
                <a:off x="1050421" y="357755"/>
                <a:ext cx="730984" cy="1168011"/>
              </a:xfrm>
              <a:custGeom>
                <a:avLst/>
                <a:gdLst>
                  <a:gd name="connsiteX0" fmla="*/ 314395 w 730984"/>
                  <a:gd name="connsiteY0" fmla="*/ 1168012 h 1168011"/>
                  <a:gd name="connsiteX1" fmla="*/ 0 w 730984"/>
                  <a:gd name="connsiteY1" fmla="*/ 1168012 h 1168011"/>
                  <a:gd name="connsiteX2" fmla="*/ 0 w 730984"/>
                  <a:gd name="connsiteY2" fmla="*/ 416589 h 1168011"/>
                  <a:gd name="connsiteX3" fmla="*/ 416589 w 730984"/>
                  <a:gd name="connsiteY3" fmla="*/ 0 h 1168011"/>
                  <a:gd name="connsiteX4" fmla="*/ 730984 w 730984"/>
                  <a:gd name="connsiteY4" fmla="*/ 0 h 1168011"/>
                  <a:gd name="connsiteX5" fmla="*/ 730984 w 730984"/>
                  <a:gd name="connsiteY5" fmla="*/ 751423 h 1168011"/>
                  <a:gd name="connsiteX6" fmla="*/ 314395 w 730984"/>
                  <a:gd name="connsiteY6" fmla="*/ 1168012 h 1168011"/>
                  <a:gd name="connsiteX7" fmla="*/ 104598 w 730984"/>
                  <a:gd name="connsiteY7" fmla="*/ 1064015 h 1168011"/>
                  <a:gd name="connsiteX8" fmla="*/ 314395 w 730984"/>
                  <a:gd name="connsiteY8" fmla="*/ 1064015 h 1168011"/>
                  <a:gd name="connsiteX9" fmla="*/ 626386 w 730984"/>
                  <a:gd name="connsiteY9" fmla="*/ 752024 h 1168011"/>
                  <a:gd name="connsiteX10" fmla="*/ 626386 w 730984"/>
                  <a:gd name="connsiteY10" fmla="*/ 102795 h 1168011"/>
                  <a:gd name="connsiteX11" fmla="*/ 416589 w 730984"/>
                  <a:gd name="connsiteY11" fmla="*/ 102795 h 1168011"/>
                  <a:gd name="connsiteX12" fmla="*/ 104598 w 730984"/>
                  <a:gd name="connsiteY12" fmla="*/ 414785 h 1168011"/>
                  <a:gd name="connsiteX13" fmla="*/ 104598 w 730984"/>
                  <a:gd name="connsiteY13" fmla="*/ 1064015 h 116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984" h="1168011">
                    <a:moveTo>
                      <a:pt x="314395" y="1168012"/>
                    </a:moveTo>
                    <a:lnTo>
                      <a:pt x="0" y="1168012"/>
                    </a:lnTo>
                    <a:lnTo>
                      <a:pt x="0" y="416589"/>
                    </a:lnTo>
                    <a:cubicBezTo>
                      <a:pt x="0" y="187555"/>
                      <a:pt x="187555" y="0"/>
                      <a:pt x="416589" y="0"/>
                    </a:cubicBezTo>
                    <a:lnTo>
                      <a:pt x="730984" y="0"/>
                    </a:lnTo>
                    <a:lnTo>
                      <a:pt x="730984" y="751423"/>
                    </a:lnTo>
                    <a:cubicBezTo>
                      <a:pt x="729181" y="980457"/>
                      <a:pt x="543429" y="1168012"/>
                      <a:pt x="314395" y="1168012"/>
                    </a:cubicBezTo>
                    <a:close/>
                    <a:moveTo>
                      <a:pt x="104598" y="1064015"/>
                    </a:moveTo>
                    <a:lnTo>
                      <a:pt x="314395" y="1064015"/>
                    </a:lnTo>
                    <a:cubicBezTo>
                      <a:pt x="486321" y="1064015"/>
                      <a:pt x="626386" y="923950"/>
                      <a:pt x="626386" y="752024"/>
                    </a:cubicBezTo>
                    <a:lnTo>
                      <a:pt x="626386" y="102795"/>
                    </a:lnTo>
                    <a:lnTo>
                      <a:pt x="416589" y="102795"/>
                    </a:lnTo>
                    <a:cubicBezTo>
                      <a:pt x="244663" y="102795"/>
                      <a:pt x="104598" y="242860"/>
                      <a:pt x="104598" y="414785"/>
                    </a:cubicBezTo>
                    <a:lnTo>
                      <a:pt x="104598" y="1064015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37EDBC4C-9CD6-44EF-B35F-E0DEA3971579}"/>
                  </a:ext>
                </a:extLst>
              </p:cNvPr>
              <p:cNvSpPr/>
              <p:nvPr/>
            </p:nvSpPr>
            <p:spPr>
              <a:xfrm>
                <a:off x="335668" y="375188"/>
                <a:ext cx="654639" cy="1150578"/>
              </a:xfrm>
              <a:custGeom>
                <a:avLst/>
                <a:gdLst>
                  <a:gd name="connsiteX0" fmla="*/ 556053 w 654639"/>
                  <a:gd name="connsiteY0" fmla="*/ 1150579 h 1150578"/>
                  <a:gd name="connsiteX1" fmla="*/ 437028 w 654639"/>
                  <a:gd name="connsiteY1" fmla="*/ 1150579 h 1150578"/>
                  <a:gd name="connsiteX2" fmla="*/ 130447 w 654639"/>
                  <a:gd name="connsiteY2" fmla="*/ 1038767 h 1150578"/>
                  <a:gd name="connsiteX3" fmla="*/ 0 w 654639"/>
                  <a:gd name="connsiteY3" fmla="*/ 749018 h 1150578"/>
                  <a:gd name="connsiteX4" fmla="*/ 0 w 654639"/>
                  <a:gd name="connsiteY4" fmla="*/ 0 h 1150578"/>
                  <a:gd name="connsiteX5" fmla="*/ 334834 w 654639"/>
                  <a:gd name="connsiteY5" fmla="*/ 0 h 1150578"/>
                  <a:gd name="connsiteX6" fmla="*/ 654640 w 654639"/>
                  <a:gd name="connsiteY6" fmla="*/ 134054 h 1150578"/>
                  <a:gd name="connsiteX7" fmla="*/ 577093 w 654639"/>
                  <a:gd name="connsiteY7" fmla="*/ 201982 h 1150578"/>
                  <a:gd name="connsiteX8" fmla="*/ 334834 w 654639"/>
                  <a:gd name="connsiteY8" fmla="*/ 101592 h 1150578"/>
                  <a:gd name="connsiteX9" fmla="*/ 103997 w 654639"/>
                  <a:gd name="connsiteY9" fmla="*/ 101592 h 1150578"/>
                  <a:gd name="connsiteX10" fmla="*/ 103997 w 654639"/>
                  <a:gd name="connsiteY10" fmla="*/ 746614 h 1150578"/>
                  <a:gd name="connsiteX11" fmla="*/ 437028 w 654639"/>
                  <a:gd name="connsiteY11" fmla="*/ 1043576 h 1150578"/>
                  <a:gd name="connsiteX12" fmla="*/ 556053 w 654639"/>
                  <a:gd name="connsiteY12" fmla="*/ 1043576 h 1150578"/>
                  <a:gd name="connsiteX13" fmla="*/ 556053 w 654639"/>
                  <a:gd name="connsiteY13" fmla="*/ 1150579 h 11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639" h="1150578">
                    <a:moveTo>
                      <a:pt x="556053" y="1150579"/>
                    </a:moveTo>
                    <a:lnTo>
                      <a:pt x="437028" y="1150579"/>
                    </a:lnTo>
                    <a:cubicBezTo>
                      <a:pt x="319806" y="1150579"/>
                      <a:pt x="211601" y="1110904"/>
                      <a:pt x="130447" y="1038767"/>
                    </a:cubicBezTo>
                    <a:cubicBezTo>
                      <a:pt x="46889" y="964827"/>
                      <a:pt x="0" y="860830"/>
                      <a:pt x="0" y="749018"/>
                    </a:cubicBezTo>
                    <a:lnTo>
                      <a:pt x="0" y="0"/>
                    </a:lnTo>
                    <a:lnTo>
                      <a:pt x="334834" y="0"/>
                    </a:lnTo>
                    <a:cubicBezTo>
                      <a:pt x="465281" y="0"/>
                      <a:pt x="573486" y="45686"/>
                      <a:pt x="654640" y="134054"/>
                    </a:cubicBezTo>
                    <a:lnTo>
                      <a:pt x="577093" y="201982"/>
                    </a:lnTo>
                    <a:cubicBezTo>
                      <a:pt x="516378" y="134054"/>
                      <a:pt x="437028" y="101592"/>
                      <a:pt x="334834" y="101592"/>
                    </a:cubicBezTo>
                    <a:lnTo>
                      <a:pt x="103997" y="101592"/>
                    </a:lnTo>
                    <a:lnTo>
                      <a:pt x="103997" y="746614"/>
                    </a:lnTo>
                    <a:cubicBezTo>
                      <a:pt x="103997" y="914932"/>
                      <a:pt x="247669" y="1043576"/>
                      <a:pt x="437028" y="1043576"/>
                    </a:cubicBezTo>
                    <a:lnTo>
                      <a:pt x="556053" y="1043576"/>
                    </a:lnTo>
                    <a:lnTo>
                      <a:pt x="556053" y="1150579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Государственная </a:t>
            </a:r>
            <a:r>
              <a:rPr lang="ru-RU" sz="2000" b="1" dirty="0">
                <a:latin typeface="Gilroy" panose="00000500000000000000" pitchFamily="2" charset="-52"/>
              </a:rPr>
              <a:t>программа </a:t>
            </a:r>
            <a:r>
              <a:rPr lang="ru-RU" sz="2000" b="1" dirty="0" smtClean="0">
                <a:latin typeface="Gilroy" panose="00000500000000000000" pitchFamily="2" charset="-52"/>
              </a:rPr>
              <a:t>г. Москвы «Спорт </a:t>
            </a:r>
            <a:r>
              <a:rPr lang="ru-RU" sz="2000" b="1" dirty="0">
                <a:latin typeface="Gilroy" panose="00000500000000000000" pitchFamily="2" charset="-52"/>
              </a:rPr>
              <a:t>Москвы</a:t>
            </a:r>
            <a:r>
              <a:rPr lang="ru-RU" sz="2000" b="1" dirty="0" smtClean="0">
                <a:latin typeface="Gilroy" panose="00000500000000000000" pitchFamily="2" charset="-52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Организация</a:t>
            </a:r>
            <a:r>
              <a:rPr lang="ru-RU" sz="1600" dirty="0">
                <a:latin typeface="Gilroy" panose="00000500000000000000" pitchFamily="2" charset="-52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Gilroy" panose="00000500000000000000" pitchFamily="2" charset="-52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Проведение </a:t>
            </a:r>
            <a:r>
              <a:rPr lang="ru-RU" sz="1600" dirty="0">
                <a:latin typeface="Gilroy" panose="00000500000000000000" pitchFamily="2" charset="-52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ГОСУДАРСТВЕННОМ ЗАДАНИИ НА 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202</a:t>
            </a:r>
            <a:r>
              <a:rPr lang="en-US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ГОД</a:t>
            </a:r>
            <a:endParaRPr lang="ru-RU" sz="2800" b="1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Государственная программа г. Москвы </a:t>
            </a:r>
            <a:r>
              <a:rPr lang="ru-RU" sz="2000" b="1" dirty="0" smtClean="0">
                <a:latin typeface="Gilroy" panose="00000500000000000000" pitchFamily="2" charset="-52"/>
              </a:rPr>
              <a:t>«</a:t>
            </a:r>
            <a:r>
              <a:rPr lang="ru-RU" sz="2000" b="1" dirty="0">
                <a:latin typeface="Gilroy" panose="00000500000000000000" pitchFamily="2" charset="-52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Gilroy" panose="00000500000000000000" pitchFamily="2" charset="-52"/>
              </a:rPr>
              <a:t> </a:t>
            </a:r>
            <a:r>
              <a:rPr lang="ru-RU" sz="1600" dirty="0">
                <a:latin typeface="Gilroy" panose="00000500000000000000" pitchFamily="2" charset="-52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Gilroy" panose="00000500000000000000" pitchFamily="2" charset="-52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ГБУ «ЮГО-ВОСТОК»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 район </a:t>
            </a:r>
            <a:r>
              <a:rPr lang="ru-RU" sz="3200" b="1" dirty="0" err="1" smtClean="0">
                <a:solidFill>
                  <a:srgbClr val="C0181C"/>
                </a:solidFill>
                <a:latin typeface="Gilroy" panose="00000500000000000000" pitchFamily="2" charset="-52"/>
              </a:rPr>
              <a:t>Некрасовка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Gilroy" panose="00000500000000000000" pitchFamily="2" charset="-52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Культурно-массовые </a:t>
            </a:r>
            <a:r>
              <a:rPr lang="ru-RU" sz="2400" b="1" dirty="0" smtClean="0">
                <a:latin typeface="Gilroy" panose="00000500000000000000" pitchFamily="2" charset="-52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Физкультурные и спортивные мероприятия</a:t>
            </a:r>
            <a:endParaRPr lang="ru-RU" sz="2400" b="1" dirty="0" smtClean="0">
              <a:latin typeface="Gilroy" panose="00000500000000000000" pitchFamily="2" charset="-52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smtClean="0">
                <a:solidFill>
                  <a:schemeClr val="bg1"/>
                </a:solidFill>
                <a:latin typeface="Gilroy" panose="00000500000000000000" pitchFamily="2" charset="-52"/>
              </a:rPr>
              <a:t> 4550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19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Gilroy" panose="00000500000000000000" pitchFamily="2" charset="-52"/>
              </a:rPr>
              <a:t>3770 </a:t>
            </a:r>
            <a:r>
              <a:rPr lang="ru-RU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11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секций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378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человека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17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кружков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210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1388305" y="1307370"/>
            <a:ext cx="13115847" cy="7052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 и спортивные секции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районе </a:t>
            </a:r>
            <a:r>
              <a:rPr lang="ru-RU" sz="3200" b="1" dirty="0" err="1" smtClean="0">
                <a:solidFill>
                  <a:srgbClr val="C0181C"/>
                </a:solidFill>
                <a:latin typeface="Gilroy" panose="00000500000000000000" pitchFamily="2" charset="-52"/>
              </a:rPr>
              <a:t>Некрасовка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778718" y="454933"/>
            <a:ext cx="1001892" cy="15426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54128" y="1456539"/>
            <a:ext cx="10937400" cy="20697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400" b="1" dirty="0">
                <a:latin typeface="Gilroy" panose="00000500000000000000" pitchFamily="2" charset="-52"/>
              </a:rPr>
              <a:t>Досуговые </a:t>
            </a:r>
            <a:r>
              <a:rPr lang="ru-RU" sz="2400" b="1" dirty="0" smtClean="0">
                <a:latin typeface="Gilroy" panose="00000500000000000000" pitchFamily="2" charset="-52"/>
              </a:rPr>
              <a:t>студии: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1700" dirty="0">
                <a:latin typeface="Gilroy" panose="00000500000000000000" pitchFamily="2" charset="-52"/>
              </a:rPr>
              <a:t>Клуб по интересам </a:t>
            </a:r>
            <a:r>
              <a:rPr lang="ru-RU" sz="1700" dirty="0" smtClean="0">
                <a:latin typeface="Gilroy" panose="00000500000000000000" pitchFamily="2" charset="-52"/>
              </a:rPr>
              <a:t>«Волшебные ниточки», студия </a:t>
            </a:r>
            <a:r>
              <a:rPr lang="ru-RU" sz="1700" dirty="0">
                <a:latin typeface="Gilroy" panose="00000500000000000000" pitchFamily="2" charset="-52"/>
              </a:rPr>
              <a:t>декоративно-прикладного искусства </a:t>
            </a:r>
            <a:r>
              <a:rPr lang="ru-RU" sz="1700" dirty="0" smtClean="0">
                <a:latin typeface="Gilroy" panose="00000500000000000000" pitchFamily="2" charset="-52"/>
              </a:rPr>
              <a:t>«Пластилиновая ворона» </a:t>
            </a:r>
            <a:r>
              <a:rPr lang="ru-RU" sz="1700" dirty="0">
                <a:latin typeface="Gilroy" panose="00000500000000000000" pitchFamily="2" charset="-52"/>
              </a:rPr>
              <a:t>(</a:t>
            </a:r>
            <a:r>
              <a:rPr lang="ru-RU" sz="1700" dirty="0" smtClean="0">
                <a:latin typeface="Gilroy" panose="00000500000000000000" pitchFamily="2" charset="-52"/>
              </a:rPr>
              <a:t>скульптура), студия </a:t>
            </a:r>
            <a:r>
              <a:rPr lang="ru-RU" sz="1700" dirty="0">
                <a:latin typeface="Gilroy" panose="00000500000000000000" pitchFamily="2" charset="-52"/>
              </a:rPr>
              <a:t>детского развития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Развивашка</a:t>
            </a:r>
            <a:r>
              <a:rPr lang="ru-RU" sz="1700" dirty="0" smtClean="0">
                <a:latin typeface="Gilroy" panose="00000500000000000000" pitchFamily="2" charset="-52"/>
              </a:rPr>
              <a:t>», студия </a:t>
            </a:r>
            <a:r>
              <a:rPr lang="ru-RU" sz="1700" dirty="0">
                <a:latin typeface="Gilroy" panose="00000500000000000000" pitchFamily="2" charset="-52"/>
              </a:rPr>
              <a:t>детского развития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Посчитайка</a:t>
            </a:r>
            <a:r>
              <a:rPr lang="ru-RU" sz="1700" dirty="0" smtClean="0">
                <a:latin typeface="Gilroy" panose="00000500000000000000" pitchFamily="2" charset="-52"/>
              </a:rPr>
              <a:t>», студия </a:t>
            </a:r>
            <a:r>
              <a:rPr lang="ru-RU" sz="1700" dirty="0">
                <a:latin typeface="Gilroy" panose="00000500000000000000" pitchFamily="2" charset="-52"/>
              </a:rPr>
              <a:t>детского развития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Любознайка</a:t>
            </a:r>
            <a:r>
              <a:rPr lang="ru-RU" sz="1700" dirty="0" smtClean="0">
                <a:latin typeface="Gilroy" panose="00000500000000000000" pitchFamily="2" charset="-52"/>
              </a:rPr>
              <a:t>», студия </a:t>
            </a:r>
            <a:r>
              <a:rPr lang="ru-RU" sz="1700" dirty="0" err="1">
                <a:latin typeface="Gilroy" panose="00000500000000000000" pitchFamily="2" charset="-52"/>
              </a:rPr>
              <a:t>эстрадно</a:t>
            </a:r>
            <a:r>
              <a:rPr lang="ru-RU" sz="1700" dirty="0">
                <a:latin typeface="Gilroy" panose="00000500000000000000" pitchFamily="2" charset="-52"/>
              </a:rPr>
              <a:t>-джазового вокала </a:t>
            </a:r>
            <a:r>
              <a:rPr lang="ru-RU" sz="1700" dirty="0" smtClean="0">
                <a:latin typeface="Gilroy" panose="00000500000000000000" pitchFamily="2" charset="-52"/>
              </a:rPr>
              <a:t>«Феерия», студия «Аккорд», вокальная </a:t>
            </a:r>
            <a:r>
              <a:rPr lang="ru-RU" sz="1700" dirty="0">
                <a:latin typeface="Gilroy" panose="00000500000000000000" pitchFamily="2" charset="-52"/>
              </a:rPr>
              <a:t>студия </a:t>
            </a:r>
            <a:r>
              <a:rPr lang="ru-RU" sz="1700" dirty="0" smtClean="0">
                <a:latin typeface="Gilroy" panose="00000500000000000000" pitchFamily="2" charset="-52"/>
              </a:rPr>
              <a:t>«Певец </a:t>
            </a:r>
            <a:r>
              <a:rPr lang="ru-RU" sz="1700" dirty="0">
                <a:latin typeface="Gilroy" panose="00000500000000000000" pitchFamily="2" charset="-52"/>
              </a:rPr>
              <a:t>и </a:t>
            </a:r>
            <a:r>
              <a:rPr lang="ru-RU" sz="1700" dirty="0" smtClean="0">
                <a:latin typeface="Gilroy" panose="00000500000000000000" pitchFamily="2" charset="-52"/>
              </a:rPr>
              <a:t>музыкант», студия </a:t>
            </a:r>
            <a:r>
              <a:rPr lang="ru-RU" sz="1700" dirty="0">
                <a:latin typeface="Gilroy" panose="00000500000000000000" pitchFamily="2" charset="-52"/>
              </a:rPr>
              <a:t>развития речи </a:t>
            </a:r>
            <a:r>
              <a:rPr lang="ru-RU" sz="1700" dirty="0" smtClean="0">
                <a:latin typeface="Gilroy" panose="00000500000000000000" pitchFamily="2" charset="-52"/>
              </a:rPr>
              <a:t>«Логоритмика-1», студия </a:t>
            </a:r>
            <a:r>
              <a:rPr lang="ru-RU" sz="1700" dirty="0">
                <a:latin typeface="Gilroy" panose="00000500000000000000" pitchFamily="2" charset="-52"/>
              </a:rPr>
              <a:t>развития речи </a:t>
            </a:r>
            <a:r>
              <a:rPr lang="ru-RU" sz="1700" dirty="0" smtClean="0">
                <a:latin typeface="Gilroy" panose="00000500000000000000" pitchFamily="2" charset="-52"/>
              </a:rPr>
              <a:t>«Логоритмика-2», студия </a:t>
            </a:r>
            <a:r>
              <a:rPr lang="ru-RU" sz="1700" dirty="0">
                <a:latin typeface="Gilroy" panose="00000500000000000000" pitchFamily="2" charset="-52"/>
              </a:rPr>
              <a:t>детского развития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Развивашка</a:t>
            </a:r>
            <a:r>
              <a:rPr lang="ru-RU" sz="1700" dirty="0" smtClean="0">
                <a:latin typeface="Gilroy" panose="00000500000000000000" pitchFamily="2" charset="-52"/>
              </a:rPr>
              <a:t>», студия </a:t>
            </a:r>
            <a:r>
              <a:rPr lang="ru-RU" sz="1700" dirty="0">
                <a:latin typeface="Gilroy" panose="00000500000000000000" pitchFamily="2" charset="-52"/>
              </a:rPr>
              <a:t>детского развития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Посчитайка</a:t>
            </a:r>
            <a:r>
              <a:rPr lang="ru-RU" sz="1700" dirty="0" smtClean="0">
                <a:latin typeface="Gilroy" panose="00000500000000000000" pitchFamily="2" charset="-52"/>
              </a:rPr>
              <a:t>», студия </a:t>
            </a:r>
            <a:r>
              <a:rPr lang="ru-RU" sz="1700" dirty="0">
                <a:latin typeface="Gilroy" panose="00000500000000000000" pitchFamily="2" charset="-52"/>
              </a:rPr>
              <a:t>детского развития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Любознайка</a:t>
            </a:r>
            <a:r>
              <a:rPr lang="ru-RU" sz="1700" dirty="0" smtClean="0">
                <a:latin typeface="Gilroy" panose="00000500000000000000" pitchFamily="2" charset="-52"/>
              </a:rPr>
              <a:t>».</a:t>
            </a:r>
            <a:endParaRPr lang="ru-RU" sz="1700" dirty="0">
              <a:latin typeface="Gilroy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79673" y="3522927"/>
            <a:ext cx="10988494" cy="22006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Спортивные секции: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1700" dirty="0">
                <a:latin typeface="Gilroy" panose="00000500000000000000" pitchFamily="2" charset="-52"/>
              </a:rPr>
              <a:t>Спортивная секция Шоу-группа </a:t>
            </a:r>
            <a:r>
              <a:rPr lang="ru-RU" sz="1700" dirty="0" smtClean="0">
                <a:latin typeface="Gilroy" panose="00000500000000000000" pitchFamily="2" charset="-52"/>
              </a:rPr>
              <a:t>«Квартал-47»,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«Танцевальная база», </a:t>
            </a:r>
            <a:r>
              <a:rPr lang="ru-RU" sz="1700" dirty="0" err="1" smtClean="0">
                <a:latin typeface="Gilroy" panose="00000500000000000000" pitchFamily="2" charset="-52"/>
              </a:rPr>
              <a:t>Тхэквандо</a:t>
            </a:r>
            <a:r>
              <a:rPr lang="ru-RU" sz="1700" dirty="0" smtClean="0">
                <a:latin typeface="Gilroy" panose="00000500000000000000" pitchFamily="2" charset="-52"/>
              </a:rPr>
              <a:t>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«Каратэ»,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«Хоккей. </a:t>
            </a:r>
            <a:r>
              <a:rPr lang="ru-RU" sz="1700" dirty="0">
                <a:latin typeface="Gilroy" panose="00000500000000000000" pitchFamily="2" charset="-52"/>
              </a:rPr>
              <a:t>Техника </a:t>
            </a:r>
            <a:r>
              <a:rPr lang="ru-RU" sz="1700" dirty="0" smtClean="0">
                <a:latin typeface="Gilroy" panose="00000500000000000000" pitchFamily="2" charset="-52"/>
              </a:rPr>
              <a:t>катания»,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«Хоккей</a:t>
            </a:r>
            <a:r>
              <a:rPr lang="ru-RU" sz="1700" dirty="0">
                <a:latin typeface="Gilroy" panose="00000500000000000000" pitchFamily="2" charset="-52"/>
              </a:rPr>
              <a:t>. Техника </a:t>
            </a:r>
            <a:r>
              <a:rPr lang="ru-RU" sz="1700" dirty="0" smtClean="0">
                <a:latin typeface="Gilroy" panose="00000500000000000000" pitchFamily="2" charset="-52"/>
              </a:rPr>
              <a:t>броска»,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«Хоккейное ОФП»,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«Эстрадный танец»,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«ОФП»,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«Бальные танцы»,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«Ритмика».</a:t>
            </a:r>
            <a:endParaRPr lang="ru-RU" sz="1700" dirty="0">
              <a:latin typeface="Gilroy" panose="00000500000000000000" pitchFamily="2" charset="-52"/>
            </a:endParaRPr>
          </a:p>
          <a:p>
            <a:pPr marL="342900" algn="just">
              <a:spcBef>
                <a:spcPts val="300"/>
              </a:spcBef>
              <a:buSzPct val="110000"/>
            </a:pPr>
            <a:endParaRPr lang="ru-RU" dirty="0" smtClean="0">
              <a:latin typeface="Gilroy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79673" y="5292777"/>
            <a:ext cx="11039585" cy="19543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Внебюджетные кружки: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1700" dirty="0">
                <a:latin typeface="Gilroy" panose="00000500000000000000" pitchFamily="2" charset="-52"/>
              </a:rPr>
              <a:t>Вокальная студия </a:t>
            </a:r>
            <a:r>
              <a:rPr lang="ru-RU" sz="1700" dirty="0" smtClean="0">
                <a:latin typeface="Gilroy" panose="00000500000000000000" pitchFamily="2" charset="-52"/>
              </a:rPr>
              <a:t>«Альянс», студия </a:t>
            </a:r>
            <a:r>
              <a:rPr lang="ru-RU" sz="1700" dirty="0">
                <a:latin typeface="Gilroy" panose="00000500000000000000" pitchFamily="2" charset="-52"/>
              </a:rPr>
              <a:t>игры на гитаре </a:t>
            </a:r>
            <a:r>
              <a:rPr lang="ru-RU" sz="1700" dirty="0" smtClean="0">
                <a:latin typeface="Gilroy" panose="00000500000000000000" pitchFamily="2" charset="-52"/>
              </a:rPr>
              <a:t>«Лира» </a:t>
            </a:r>
            <a:r>
              <a:rPr lang="ru-RU" sz="1700" dirty="0">
                <a:latin typeface="Gilroy" panose="00000500000000000000" pitchFamily="2" charset="-52"/>
              </a:rPr>
              <a:t>(индивидуально</a:t>
            </a:r>
            <a:r>
              <a:rPr lang="ru-RU" sz="1700" dirty="0" smtClean="0">
                <a:latin typeface="Gilroy" panose="00000500000000000000" pitchFamily="2" charset="-52"/>
              </a:rPr>
              <a:t>),  вокальная </a:t>
            </a:r>
            <a:r>
              <a:rPr lang="ru-RU" sz="1700" dirty="0">
                <a:latin typeface="Gilroy" panose="00000500000000000000" pitchFamily="2" charset="-52"/>
              </a:rPr>
              <a:t>студия </a:t>
            </a:r>
            <a:r>
              <a:rPr lang="ru-RU" sz="1700" dirty="0" smtClean="0">
                <a:latin typeface="Gilroy" panose="00000500000000000000" pitchFamily="2" charset="-52"/>
              </a:rPr>
              <a:t>«Воспитание искусством»,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«Акробатика», секция «Акробатика»,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Тхэквандо</a:t>
            </a:r>
            <a:r>
              <a:rPr lang="ru-RU" sz="1700" dirty="0" smtClean="0">
                <a:latin typeface="Gilroy" panose="00000500000000000000" pitchFamily="2" charset="-52"/>
              </a:rPr>
              <a:t>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«Рукопашный бой», студия </a:t>
            </a:r>
            <a:r>
              <a:rPr lang="ru-RU" sz="1700" dirty="0">
                <a:latin typeface="Gilroy" panose="00000500000000000000" pitchFamily="2" charset="-52"/>
              </a:rPr>
              <a:t>современного танца </a:t>
            </a:r>
            <a:r>
              <a:rPr lang="ru-RU" sz="1700" dirty="0" smtClean="0">
                <a:latin typeface="Gilroy" panose="00000500000000000000" pitchFamily="2" charset="-52"/>
              </a:rPr>
              <a:t>«Джига </a:t>
            </a:r>
            <a:r>
              <a:rPr lang="ru-RU" sz="1700" dirty="0" err="1" smtClean="0">
                <a:latin typeface="Gilroy" panose="00000500000000000000" pitchFamily="2" charset="-52"/>
              </a:rPr>
              <a:t>Дрыга</a:t>
            </a:r>
            <a:r>
              <a:rPr lang="ru-RU" sz="1700" dirty="0" smtClean="0">
                <a:latin typeface="Gilroy" panose="00000500000000000000" pitchFamily="2" charset="-52"/>
              </a:rPr>
              <a:t>», спортивная </a:t>
            </a:r>
            <a:r>
              <a:rPr lang="ru-RU" sz="1700" dirty="0">
                <a:latin typeface="Gilroy" panose="00000500000000000000" pitchFamily="2" charset="-52"/>
              </a:rPr>
              <a:t>секция </a:t>
            </a:r>
            <a:r>
              <a:rPr lang="ru-RU" sz="1700" dirty="0" smtClean="0">
                <a:latin typeface="Gilroy" panose="00000500000000000000" pitchFamily="2" charset="-52"/>
              </a:rPr>
              <a:t>«</a:t>
            </a:r>
            <a:r>
              <a:rPr lang="ru-RU" sz="1700" dirty="0" err="1" smtClean="0">
                <a:latin typeface="Gilroy" panose="00000500000000000000" pitchFamily="2" charset="-52"/>
              </a:rPr>
              <a:t>Зумба</a:t>
            </a:r>
            <a:r>
              <a:rPr lang="ru-RU" sz="1700" dirty="0" smtClean="0">
                <a:latin typeface="Gilroy" panose="00000500000000000000" pitchFamily="2" charset="-52"/>
              </a:rPr>
              <a:t>».</a:t>
            </a:r>
            <a:endParaRPr lang="ru-RU" sz="1700" dirty="0">
              <a:latin typeface="Gilroy" panose="00000500000000000000" pitchFamily="2" charset="-52"/>
            </a:endParaRP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endParaRPr lang="ru-RU" sz="20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Inna\Desktop\презентации на СД\2024\фото к презентации\Занятия\некрасовка\тхэквонд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1821" r="10206" b="7002"/>
          <a:stretch/>
        </p:blipFill>
        <p:spPr bwMode="auto">
          <a:xfrm>
            <a:off x="875859" y="953142"/>
            <a:ext cx="10454149" cy="4903033"/>
          </a:xfrm>
          <a:prstGeom prst="round2DiagRect">
            <a:avLst>
              <a:gd name="adj1" fmla="val 0"/>
              <a:gd name="adj2" fmla="val 2775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255824" y="4163640"/>
            <a:ext cx="764379" cy="34782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025901" y="5600107"/>
            <a:ext cx="310673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Спортивная секция «</a:t>
            </a:r>
            <a:r>
              <a:rPr lang="ru-RU" sz="2000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Тхэквандо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-718" b="-1"/>
          <a:stretch/>
        </p:blipFill>
        <p:spPr>
          <a:xfrm>
            <a:off x="6174558" y="1245621"/>
            <a:ext cx="5672482" cy="4405447"/>
          </a:xfrm>
          <a:prstGeom prst="round2DiagRect">
            <a:avLst>
              <a:gd name="adj1" fmla="val 28604"/>
              <a:gd name="adj2" fmla="val 0"/>
            </a:avLst>
          </a:prstGeom>
        </p:spPr>
      </p:pic>
      <p:pic>
        <p:nvPicPr>
          <p:cNvPr id="7170" name="Picture 2" descr="C:\Users\Inna\Desktop\презентации на СД\2024\фото к презентации\Занятия\некрасовка\вокальная студия Певец и музыкан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r="17413"/>
          <a:stretch/>
        </p:blipFill>
        <p:spPr bwMode="auto">
          <a:xfrm>
            <a:off x="220976" y="1245621"/>
            <a:ext cx="5806233" cy="4405448"/>
          </a:xfrm>
          <a:prstGeom prst="round2DiagRect">
            <a:avLst>
              <a:gd name="adj1" fmla="val 0"/>
              <a:gd name="adj2" fmla="val 28828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81571" y="4184434"/>
            <a:ext cx="764807" cy="334331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241800" y="5553445"/>
            <a:ext cx="30443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Вокальная 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«Певец и музыкант»</a:t>
            </a:r>
          </a:p>
        </p:txBody>
      </p:sp>
    </p:spTree>
    <p:extLst>
      <p:ext uri="{BB962C8B-B14F-4D97-AF65-F5344CB8AC3E}">
        <p14:creationId xmlns:p14="http://schemas.microsoft.com/office/powerpoint/2010/main" val="9108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1" y="1185405"/>
            <a:ext cx="5780399" cy="4568773"/>
          </a:xfrm>
          <a:prstGeom prst="round2DiagRect">
            <a:avLst>
              <a:gd name="adj1" fmla="val 0"/>
              <a:gd name="adj2" fmla="val 36736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3838"/>
          <a:stretch/>
        </p:blipFill>
        <p:spPr>
          <a:xfrm>
            <a:off x="6256335" y="1185405"/>
            <a:ext cx="5581066" cy="4568773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220007" y="4454577"/>
            <a:ext cx="950584" cy="295851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216040" y="5651069"/>
            <a:ext cx="27648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«Воспитание искусством»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34" y="5458544"/>
            <a:ext cx="3509965" cy="9505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81432" y="5651069"/>
            <a:ext cx="33375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детского развития «</a:t>
            </a:r>
            <a:r>
              <a:rPr lang="ru-RU" sz="2000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Посчитайка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08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57" y="1054140"/>
            <a:ext cx="3709984" cy="4946646"/>
          </a:xfrm>
          <a:prstGeom prst="round2DiagRect">
            <a:avLst>
              <a:gd name="adj1" fmla="val 0"/>
              <a:gd name="adj2" fmla="val 2989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483761" y="5138707"/>
            <a:ext cx="748379" cy="198297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866463" y="5945531"/>
            <a:ext cx="1982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«ОФП»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49" y="1054140"/>
            <a:ext cx="3679677" cy="4939191"/>
          </a:xfrm>
          <a:prstGeom prst="round2DiagRect">
            <a:avLst>
              <a:gd name="adj1" fmla="val 0"/>
              <a:gd name="adj2" fmla="val 36736"/>
            </a:avLst>
          </a:prstGeom>
        </p:spPr>
      </p:pic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995196" y="4707469"/>
            <a:ext cx="744147" cy="276116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42829" y="5785406"/>
            <a:ext cx="304888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«Спортивно-бальные танцы»</a:t>
            </a:r>
          </a:p>
        </p:txBody>
      </p:sp>
    </p:spTree>
    <p:extLst>
      <p:ext uri="{BB962C8B-B14F-4D97-AF65-F5344CB8AC3E}">
        <p14:creationId xmlns:p14="http://schemas.microsoft.com/office/powerpoint/2010/main" val="36813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848</Words>
  <Application>Microsoft Office PowerPoint</Application>
  <PresentationFormat>Произвольный</PresentationFormat>
  <Paragraphs>98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Inna</cp:lastModifiedBy>
  <cp:revision>204</cp:revision>
  <dcterms:created xsi:type="dcterms:W3CDTF">2022-06-09T19:17:28Z</dcterms:created>
  <dcterms:modified xsi:type="dcterms:W3CDTF">2024-03-29T07:56:21Z</dcterms:modified>
</cp:coreProperties>
</file>