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0"/>
  </p:notesMasterIdLst>
  <p:handoutMasterIdLst>
    <p:handoutMasterId r:id="rId21"/>
  </p:handoutMasterIdLst>
  <p:sldIdLst>
    <p:sldId id="363" r:id="rId6"/>
    <p:sldId id="389" r:id="rId7"/>
    <p:sldId id="394" r:id="rId8"/>
    <p:sldId id="342" r:id="rId9"/>
    <p:sldId id="348" r:id="rId10"/>
    <p:sldId id="366" r:id="rId11"/>
    <p:sldId id="398" r:id="rId12"/>
    <p:sldId id="400" r:id="rId13"/>
    <p:sldId id="391" r:id="rId14"/>
    <p:sldId id="401" r:id="rId15"/>
    <p:sldId id="384" r:id="rId16"/>
    <p:sldId id="402" r:id="rId17"/>
    <p:sldId id="370" r:id="rId18"/>
    <p:sldId id="347" r:id="rId1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1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1711" userDrawn="1">
          <p15:clr>
            <a:srgbClr val="A4A3A4"/>
          </p15:clr>
        </p15:guide>
        <p15:guide id="4" pos="11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E39"/>
    <a:srgbClr val="623B2A"/>
    <a:srgbClr val="E74825"/>
    <a:srgbClr val="EAD3BB"/>
    <a:srgbClr val="4F4F4F"/>
    <a:srgbClr val="383838"/>
    <a:srgbClr val="000000"/>
    <a:srgbClr val="212121"/>
    <a:srgbClr val="CCA37E"/>
    <a:srgbClr val="8BD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12" autoAdjust="0"/>
    <p:restoredTop sz="93816" autoAdjust="0"/>
  </p:normalViewPr>
  <p:slideViewPr>
    <p:cSldViewPr>
      <p:cViewPr>
        <p:scale>
          <a:sx n="100" d="100"/>
          <a:sy n="100" d="100"/>
        </p:scale>
        <p:origin x="-2028" y="-840"/>
      </p:cViewPr>
      <p:guideLst>
        <p:guide orient="horz" pos="531"/>
        <p:guide orient="horz" pos="1711"/>
        <p:guide pos="295"/>
        <p:guide pos="11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22.03.2021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22.03.2021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22.03.2021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22.03.2021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22.03.2021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64444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94937" y="273845"/>
            <a:ext cx="7120413" cy="525123"/>
          </a:xfrm>
        </p:spPr>
        <p:txBody>
          <a:bodyPr>
            <a:normAutofit/>
          </a:bodyPr>
          <a:lstStyle>
            <a:lvl1pPr>
              <a:defRPr lang="ru-RU" sz="24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94937" y="869157"/>
            <a:ext cx="7120413" cy="25955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" y="117871"/>
            <a:ext cx="890022" cy="39767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109344" y="3043238"/>
            <a:ext cx="1155100" cy="1935956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Заметки:</a:t>
            </a:r>
          </a:p>
        </p:txBody>
      </p:sp>
    </p:spTree>
    <p:extLst>
      <p:ext uri="{BB962C8B-B14F-4D97-AF65-F5344CB8AC3E}">
        <p14:creationId xmlns:p14="http://schemas.microsoft.com/office/powerpoint/2010/main" val="302819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64444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94937" y="273845"/>
            <a:ext cx="7120413" cy="525123"/>
          </a:xfrm>
        </p:spPr>
        <p:txBody>
          <a:bodyPr>
            <a:normAutofit/>
          </a:bodyPr>
          <a:lstStyle>
            <a:lvl1pPr>
              <a:defRPr lang="ru-RU" sz="24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94937" y="869157"/>
            <a:ext cx="7120413" cy="25955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" y="117871"/>
            <a:ext cx="890022" cy="39767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109344" y="3043238"/>
            <a:ext cx="1155100" cy="1935956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Заметки:</a:t>
            </a:r>
          </a:p>
        </p:txBody>
      </p:sp>
    </p:spTree>
    <p:extLst>
      <p:ext uri="{BB962C8B-B14F-4D97-AF65-F5344CB8AC3E}">
        <p14:creationId xmlns:p14="http://schemas.microsoft.com/office/powerpoint/2010/main" val="302819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64444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94937" y="273845"/>
            <a:ext cx="7120413" cy="525123"/>
          </a:xfrm>
        </p:spPr>
        <p:txBody>
          <a:bodyPr>
            <a:normAutofit/>
          </a:bodyPr>
          <a:lstStyle>
            <a:lvl1pPr>
              <a:defRPr lang="ru-RU" sz="24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94937" y="869157"/>
            <a:ext cx="7120413" cy="25955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" y="117871"/>
            <a:ext cx="890022" cy="39767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109344" y="3043238"/>
            <a:ext cx="1155100" cy="1935956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Заметки:</a:t>
            </a:r>
          </a:p>
        </p:txBody>
      </p:sp>
    </p:spTree>
    <p:extLst>
      <p:ext uri="{BB962C8B-B14F-4D97-AF65-F5344CB8AC3E}">
        <p14:creationId xmlns:p14="http://schemas.microsoft.com/office/powerpoint/2010/main" val="302819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1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1264444" cy="5143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94937" y="273845"/>
            <a:ext cx="7120413" cy="525123"/>
          </a:xfrm>
        </p:spPr>
        <p:txBody>
          <a:bodyPr>
            <a:normAutofit/>
          </a:bodyPr>
          <a:lstStyle>
            <a:lvl1pPr>
              <a:defRPr lang="ru-RU" sz="2400" kern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394937" y="869157"/>
            <a:ext cx="7120413" cy="259556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" y="117871"/>
            <a:ext cx="890022" cy="397670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0" hasCustomPrompt="1"/>
          </p:nvPr>
        </p:nvSpPr>
        <p:spPr>
          <a:xfrm>
            <a:off x="109344" y="3043238"/>
            <a:ext cx="1155100" cy="1935956"/>
          </a:xfrm>
        </p:spPr>
        <p:txBody>
          <a:bodyPr>
            <a:norm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Заметки:</a:t>
            </a:r>
          </a:p>
        </p:txBody>
      </p:sp>
    </p:spTree>
    <p:extLst>
      <p:ext uri="{BB962C8B-B14F-4D97-AF65-F5344CB8AC3E}">
        <p14:creationId xmlns:p14="http://schemas.microsoft.com/office/powerpoint/2010/main" val="302819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  <p:sldLayoutId id="2147483823" r:id="rId10"/>
    <p:sldLayoutId id="214748383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824" r:id="rId17"/>
    <p:sldLayoutId id="2147483825" r:id="rId18"/>
    <p:sldLayoutId id="2147483826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30" r:id="rId5"/>
    <p:sldLayoutId id="2147483831" r:id="rId6"/>
    <p:sldLayoutId id="2147483832" r:id="rId7"/>
    <p:sldLayoutId id="214748383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972" y="0"/>
            <a:ext cx="7235921" cy="48239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41180" y="3507854"/>
            <a:ext cx="9185179" cy="16356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82"/>
          <a:stretch/>
        </p:blipFill>
        <p:spPr>
          <a:xfrm>
            <a:off x="827584" y="434193"/>
            <a:ext cx="4026338" cy="494801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932039" y="434193"/>
            <a:ext cx="4485308" cy="3056249"/>
            <a:chOff x="4964161" y="434193"/>
            <a:chExt cx="3985093" cy="305624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964161" y="434193"/>
              <a:ext cx="3486320" cy="255454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ru-RU" sz="4000" b="1" dirty="0" smtClean="0">
                  <a:solidFill>
                    <a:schemeClr val="accent1"/>
                  </a:solidFill>
                </a:rPr>
                <a:t>ЦЕНТР ГОСУСЛУГ</a:t>
              </a:r>
              <a:br>
                <a:rPr lang="ru-RU" sz="4000" b="1" dirty="0" smtClean="0">
                  <a:solidFill>
                    <a:schemeClr val="accent1"/>
                  </a:solidFill>
                </a:rPr>
              </a:br>
              <a:r>
                <a:rPr lang="ru-RU" sz="4000" b="1" dirty="0" smtClean="0">
                  <a:solidFill>
                    <a:schemeClr val="accent1"/>
                  </a:solidFill>
                </a:rPr>
                <a:t>РАЙОНА НЕКРАСОВКА</a:t>
              </a:r>
              <a:endParaRPr lang="ru-RU" sz="40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5885102" y="2890277"/>
              <a:ext cx="3064152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0" dirty="0" smtClean="0">
                  <a:solidFill>
                    <a:schemeClr val="accent2"/>
                  </a:solidFill>
                </a:rPr>
                <a:t>Отчет за 2020 год</a:t>
              </a:r>
              <a:endParaRPr lang="ru-RU" sz="2400" b="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963" y="3939902"/>
            <a:ext cx="1224314" cy="105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0250" y="3485209"/>
            <a:ext cx="4019904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ru-RU" sz="1400" b="1" cap="all" dirty="0" smtClean="0">
                <a:solidFill>
                  <a:schemeClr val="accent1"/>
                </a:solidFill>
              </a:rPr>
              <a:t>БОЛЕЕ 180 </a:t>
            </a:r>
            <a:r>
              <a:rPr lang="ru-RU" sz="1400" b="1" cap="all" dirty="0" err="1" smtClean="0">
                <a:solidFill>
                  <a:schemeClr val="accent1"/>
                </a:solidFill>
              </a:rPr>
              <a:t>госуслуг</a:t>
            </a:r>
            <a:r>
              <a:rPr lang="ru-RU" sz="1400" b="1" cap="all" dirty="0" smtClean="0">
                <a:solidFill>
                  <a:schemeClr val="accent1"/>
                </a:solidFill>
              </a:rPr>
              <a:t> в одном месте</a:t>
            </a:r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965452"/>
            <a:ext cx="4815407" cy="36225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посетителями по вопросам здоровья</a:t>
            </a:r>
          </a:p>
          <a:p>
            <a:pPr>
              <a:buFont typeface="Arial"/>
              <a:buChar char="•"/>
            </a:pP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Измерение давления, температуры, уровень глюкозы</a:t>
            </a:r>
          </a:p>
          <a:p>
            <a:pPr>
              <a:buFont typeface="Arial"/>
              <a:buChar char="•"/>
            </a:pP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здоровому образу жизни (немедикаментозные методы)</a:t>
            </a:r>
          </a:p>
          <a:p>
            <a:pPr>
              <a:buFont typeface="Arial"/>
              <a:buChar char="•"/>
            </a:pP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Ответы на вопросы посетителей</a:t>
            </a:r>
          </a:p>
          <a:p>
            <a:pPr>
              <a:buFont typeface="Arial"/>
              <a:buChar char="•"/>
            </a:pP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посетителями в позитивном ключе</a:t>
            </a:r>
          </a:p>
          <a:p>
            <a:pPr>
              <a:buFont typeface="Arial"/>
              <a:buChar char="•"/>
            </a:pP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Внимательное отношение и помощь посетителям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536503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219257"/>
            <a:ext cx="3513343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508104" y="306394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 в МФЦ района </a:t>
            </a:r>
            <a:r>
              <a:rPr lang="ru-RU" b="0" cap="none" dirty="0" err="1" smtClean="0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834121" y="1077780"/>
            <a:ext cx="1547811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292320"/>
            <a:ext cx="48965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«Специалист МФЦ по вопросам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32288"/>
            <a:ext cx="3009287" cy="365568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11560" y="1491630"/>
            <a:ext cx="2124235" cy="29523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965452"/>
            <a:ext cx="2367135" cy="36225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Давление </a:t>
            </a:r>
          </a:p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Пульс</a:t>
            </a:r>
          </a:p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</a:t>
            </a:r>
          </a:p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состава тела</a:t>
            </a:r>
          </a:p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 калорий</a:t>
            </a:r>
          </a:p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Водный баланс</a:t>
            </a:r>
          </a:p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Насыщенность крови кислородом</a:t>
            </a:r>
          </a:p>
          <a:p>
            <a:pPr>
              <a:buFont typeface="Arial"/>
              <a:buChar char="•"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СО в выдыхаемом воздухе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536503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219257"/>
            <a:ext cx="3513343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508104" y="306394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 в МФЦ района </a:t>
            </a:r>
            <a:r>
              <a:rPr lang="ru-RU" b="0" cap="none" dirty="0" err="1" smtClean="0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834121" y="1077780"/>
            <a:ext cx="1547811" cy="303164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ctr">
              <a:spcBef>
                <a:spcPts val="204"/>
              </a:spcBef>
            </a:pPr>
            <a:r>
              <a:rPr lang="ru-RU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Измеряет</a:t>
            </a:r>
            <a:r>
              <a:rPr lang="ru-RU" sz="14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292320"/>
            <a:ext cx="48965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«Уголок здоровь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91630"/>
            <a:ext cx="2124235" cy="29523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51" y="1336782"/>
            <a:ext cx="3750641" cy="30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67544" y="695825"/>
            <a:ext cx="4536503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36096" y="219257"/>
            <a:ext cx="3513343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508104" y="306394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 в МФЦ района </a:t>
            </a:r>
            <a:r>
              <a:rPr lang="ru-RU" b="0" cap="none" dirty="0" err="1" smtClean="0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292320"/>
            <a:ext cx="48965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«Электронная медицинская карта»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91630"/>
            <a:ext cx="2124235" cy="29523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00348"/>
            <a:ext cx="5267082" cy="379588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092686" y="1635646"/>
            <a:ext cx="2367135" cy="2304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полного доступа на портале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mos.ru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оформления электронной медицинской карты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Принципы работы центров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441356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Обращения граждан за 2020 год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01218"/>
            <a:ext cx="2634564" cy="38136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11315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Сегодня 97% посетителей довольны работой нашего центра. За </a:t>
            </a:r>
            <a:r>
              <a:rPr lang="ru-RU" dirty="0" smtClean="0"/>
              <a:t>2020 </a:t>
            </a:r>
            <a:r>
              <a:rPr lang="ru-RU" dirty="0"/>
              <a:t>год поступило 3 жалобы на портал mos.ru , но по результатам проверок все они направленны в Органы исполнительской власти для подготовки ответа заявителям. </a:t>
            </a:r>
          </a:p>
        </p:txBody>
      </p:sp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20072" y="1419622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 smtClean="0">
                <a:solidFill>
                  <a:schemeClr val="tx2"/>
                </a:solidFill>
              </a:rPr>
              <a:t>С заботой</a:t>
            </a:r>
            <a:br>
              <a:rPr lang="ru-RU" sz="2800" i="1" cap="none" dirty="0" smtClean="0">
                <a:solidFill>
                  <a:schemeClr val="tx2"/>
                </a:solidFill>
              </a:rPr>
            </a:br>
            <a:r>
              <a:rPr lang="ru-RU" sz="2800" i="1" cap="none" dirty="0" smtClean="0">
                <a:solidFill>
                  <a:schemeClr val="tx2"/>
                </a:solidFill>
              </a:rPr>
              <a:t>о жителях</a:t>
            </a:r>
            <a:endParaRPr lang="ru-RU" sz="2800" i="1" cap="none" dirty="0">
              <a:solidFill>
                <a:schemeClr val="tx2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615707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1059582"/>
            <a:ext cx="434659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651373"/>
            <a:ext cx="1792410" cy="762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401713"/>
            <a:ext cx="4346598" cy="28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err="1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Некрасовка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bject 26"/>
          <p:cNvSpPr txBox="1"/>
          <p:nvPr/>
        </p:nvSpPr>
        <p:spPr>
          <a:xfrm>
            <a:off x="454538" y="1275000"/>
            <a:ext cx="1724388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окон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6"/>
          <p:cNvSpPr txBox="1"/>
          <p:nvPr/>
        </p:nvSpPr>
        <p:spPr>
          <a:xfrm>
            <a:off x="433405" y="3984605"/>
            <a:ext cx="1793096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оказанных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6"/>
          <p:cNvSpPr txBox="1"/>
          <p:nvPr/>
        </p:nvSpPr>
        <p:spPr>
          <a:xfrm>
            <a:off x="435697" y="3037428"/>
            <a:ext cx="1433233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посетителей за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7"/>
            <a:ext cx="3536608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547345"/>
            <a:ext cx="2664296" cy="1912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Информация о центре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2339752" y="1156403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979712" y="1530096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bject 26"/>
          <p:cNvSpPr txBox="1"/>
          <p:nvPr/>
        </p:nvSpPr>
        <p:spPr>
          <a:xfrm>
            <a:off x="2339752" y="3048501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214817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979712" y="3430903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bject 26"/>
          <p:cNvSpPr txBox="1"/>
          <p:nvPr/>
        </p:nvSpPr>
        <p:spPr>
          <a:xfrm>
            <a:off x="5412831" y="1525582"/>
            <a:ext cx="1433233" cy="50116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7078631" y="1416853"/>
            <a:ext cx="223224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1700</a:t>
            </a:r>
            <a:r>
              <a:rPr lang="ru-RU" sz="105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baseline="30000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baseline="30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6718591" y="179925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bject 26"/>
          <p:cNvSpPr txBox="1"/>
          <p:nvPr/>
        </p:nvSpPr>
        <p:spPr>
          <a:xfrm>
            <a:off x="2380375" y="3975283"/>
            <a:ext cx="2151002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210417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16194" y="4357685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bject 26"/>
          <p:cNvSpPr txBox="1"/>
          <p:nvPr/>
        </p:nvSpPr>
        <p:spPr>
          <a:xfrm>
            <a:off x="467544" y="2040389"/>
            <a:ext cx="151216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сотрудников в центре</a:t>
            </a:r>
            <a:endParaRPr lang="ru-RU" sz="2400" b="1" baseline="-8258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979712" y="2427734"/>
            <a:ext cx="276598" cy="0"/>
          </a:xfrm>
          <a:prstGeom prst="straightConnector1">
            <a:avLst/>
          </a:prstGeom>
          <a:ln>
            <a:solidFill>
              <a:srgbClr val="E7482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bject 26"/>
          <p:cNvSpPr txBox="1"/>
          <p:nvPr/>
        </p:nvSpPr>
        <p:spPr>
          <a:xfrm>
            <a:off x="2380375" y="2040389"/>
            <a:ext cx="1724388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48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endParaRPr lang="ru-RU" sz="48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6"/>
          <p:cNvSpPr txBox="1"/>
          <p:nvPr/>
        </p:nvSpPr>
        <p:spPr>
          <a:xfrm>
            <a:off x="5148064" y="2567728"/>
            <a:ext cx="3844903" cy="141423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</a:t>
            </a:r>
            <a:r>
              <a:rPr lang="ru-RU" sz="2400" b="1" baseline="-8258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400" b="1" baseline="-8258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</a:p>
          <a:p>
            <a:pPr marL="19865"/>
            <a:r>
              <a:rPr lang="ru-RU" sz="2400" b="1" baseline="-8258" dirty="0" err="1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Некрасовка</a:t>
            </a:r>
            <a:r>
              <a:rPr lang="ru-RU" sz="24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размещаются службы:</a:t>
            </a:r>
          </a:p>
          <a:p>
            <a:pPr marL="19865"/>
            <a:r>
              <a:rPr lang="ru-RU" sz="900" b="1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05615" indent="-285750">
              <a:buFontTx/>
              <a:buChar char="-"/>
            </a:pPr>
            <a:r>
              <a:rPr lang="ru-RU" sz="2000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по вопросам миграции по району </a:t>
            </a:r>
            <a:r>
              <a:rPr lang="ru-RU" sz="2000" baseline="-8258" dirty="0" err="1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Некрасовка</a:t>
            </a:r>
            <a:endParaRPr lang="ru-RU" sz="2000" baseline="-8258" dirty="0" smtClean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615" indent="-285750">
              <a:buFontTx/>
              <a:buChar char="-"/>
            </a:pPr>
            <a:r>
              <a:rPr lang="ru-RU" sz="2000" baseline="-8258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занятости населения по району </a:t>
            </a:r>
            <a:r>
              <a:rPr lang="ru-RU" sz="2000" baseline="-8258" dirty="0" err="1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Некрасовка</a:t>
            </a:r>
            <a:endParaRPr lang="ru-RU" sz="2000" baseline="-8258" dirty="0" smtClean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err="1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Некрасовка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7"/>
            <a:ext cx="3536608" cy="850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430447"/>
            <a:ext cx="3242270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У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слуги за 2020 год </a:t>
            </a:r>
            <a:endParaRPr lang="ru-RU" sz="1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914" y="1419622"/>
            <a:ext cx="7510289" cy="34563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70528"/>
              </p:ext>
            </p:extLst>
          </p:nvPr>
        </p:nvGraphicFramePr>
        <p:xfrm>
          <a:off x="459914" y="1563639"/>
          <a:ext cx="8288549" cy="2832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442"/>
                <a:gridCol w="5669753"/>
                <a:gridCol w="1897354"/>
              </a:tblGrid>
              <a:tr h="594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направления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</a:t>
                      </a:r>
                      <a:endParaRPr lang="ru-RU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33" marR="9233" marT="9233" marB="0" anchor="ctr"/>
                </a:tc>
              </a:tr>
              <a:tr h="553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Ведомственное</a:t>
                      </a:r>
                      <a:r>
                        <a:rPr lang="ru-RU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направление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81894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</a:tr>
              <a:tr h="553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</a:rPr>
                        <a:t>Социальное направление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57046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</a:tr>
              <a:tr h="553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</a:rPr>
                        <a:t>Универсальное направление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44473</a:t>
                      </a:r>
                      <a:endParaRPr lang="ru-RU" sz="2000" b="1" u="none" strike="noStrike" dirty="0">
                        <a:effectLst/>
                      </a:endParaRPr>
                    </a:p>
                  </a:txBody>
                  <a:tcPr marL="9233" marR="9233" marT="9233" marB="0" anchor="ctr"/>
                </a:tc>
              </a:tr>
              <a:tr h="553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Услуги служб размещенных в МФЦ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</a:rPr>
                        <a:t>26900</a:t>
                      </a:r>
                      <a:endParaRPr lang="ru-RU" sz="2000" b="1" u="none" strike="noStrike" dirty="0">
                        <a:effectLst/>
                      </a:endParaRPr>
                    </a:p>
                  </a:txBody>
                  <a:tcPr marL="9233" marR="9233" marT="923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9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ъект 6"/>
          <p:cNvSpPr txBox="1">
            <a:spLocks/>
          </p:cNvSpPr>
          <p:nvPr/>
        </p:nvSpPr>
        <p:spPr>
          <a:xfrm>
            <a:off x="1691680" y="2240701"/>
            <a:ext cx="1719705" cy="4015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Предварительная</a:t>
            </a:r>
            <a:br>
              <a:rPr lang="ru-RU" b="0" cap="none" dirty="0" smtClean="0">
                <a:solidFill>
                  <a:schemeClr val="tx2"/>
                </a:solidFill>
              </a:rPr>
            </a:br>
            <a:r>
              <a:rPr lang="ru-RU" b="0" cap="none" dirty="0" smtClean="0">
                <a:solidFill>
                  <a:schemeClr val="tx2"/>
                </a:solidFill>
              </a:rPr>
              <a:t>запись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9888" y="2189802"/>
            <a:ext cx="2159422" cy="523220"/>
          </a:xfrm>
          <a:prstGeom prst="rect">
            <a:avLst/>
          </a:prstGeom>
        </p:spPr>
        <p:txBody>
          <a:bodyPr wrap="square" lIns="0" anchor="ctr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ru-RU" sz="1400" dirty="0">
                <a:solidFill>
                  <a:schemeClr val="tx2"/>
                </a:solidFill>
              </a:rPr>
              <a:t>Уведомление </a:t>
            </a:r>
            <a:br>
              <a:rPr lang="ru-RU" sz="1400" dirty="0">
                <a:solidFill>
                  <a:schemeClr val="tx2"/>
                </a:solidFill>
              </a:rPr>
            </a:br>
            <a:r>
              <a:rPr lang="ru-RU" sz="1400" dirty="0">
                <a:solidFill>
                  <a:schemeClr val="tx2"/>
                </a:solidFill>
              </a:rPr>
              <a:t>о готовности документов</a:t>
            </a:r>
          </a:p>
        </p:txBody>
      </p:sp>
      <p:sp>
        <p:nvSpPr>
          <p:cNvPr id="29" name="Объект 6"/>
          <p:cNvSpPr txBox="1">
            <a:spLocks/>
          </p:cNvSpPr>
          <p:nvPr/>
        </p:nvSpPr>
        <p:spPr>
          <a:xfrm>
            <a:off x="6634465" y="2202326"/>
            <a:ext cx="2087415" cy="4783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Онлайн-мониторинг загруженности центров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3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УПРАВЛЕНИЕ ОЧЕРЕДЯМИ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35" y="117231"/>
            <a:ext cx="1553651" cy="132715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275856" y="2980595"/>
            <a:ext cx="3046941" cy="1509015"/>
            <a:chOff x="3203338" y="2931789"/>
            <a:chExt cx="3681894" cy="1823479"/>
          </a:xfrm>
        </p:grpSpPr>
        <p:sp>
          <p:nvSpPr>
            <p:cNvPr id="13" name="Объект 6"/>
            <p:cNvSpPr txBox="1">
              <a:spLocks/>
            </p:cNvSpPr>
            <p:nvPr/>
          </p:nvSpPr>
          <p:spPr>
            <a:xfrm>
              <a:off x="3203338" y="4076532"/>
              <a:ext cx="2434710" cy="67873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endParaRPr lang="ru-RU" sz="2800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2941" y="2931789"/>
              <a:ext cx="1229716" cy="1221117"/>
            </a:xfrm>
            <a:prstGeom prst="rect">
              <a:avLst/>
            </a:prstGeom>
          </p:spPr>
        </p:pic>
        <p:sp>
          <p:nvSpPr>
            <p:cNvPr id="94" name="Объект 6"/>
            <p:cNvSpPr txBox="1">
              <a:spLocks/>
            </p:cNvSpPr>
            <p:nvPr/>
          </p:nvSpPr>
          <p:spPr>
            <a:xfrm>
              <a:off x="3242940" y="4320649"/>
              <a:ext cx="2395108" cy="18209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ru-RU" sz="2000" dirty="0">
                  <a:solidFill>
                    <a:srgbClr val="E74825"/>
                  </a:solidFill>
                </a:rPr>
                <a:t>&lt; 1% </a:t>
              </a:r>
              <a:r>
                <a:rPr lang="ru-RU" b="0" cap="none" dirty="0" smtClean="0">
                  <a:solidFill>
                    <a:schemeClr val="tx2"/>
                  </a:solidFill>
                </a:rPr>
                <a:t>посетителей</a:t>
              </a:r>
              <a:endParaRPr lang="ru-RU" b="0" cap="none" dirty="0">
                <a:solidFill>
                  <a:schemeClr val="tx2"/>
                </a:solidFill>
              </a:endParaRPr>
            </a:p>
          </p:txBody>
        </p:sp>
        <p:sp>
          <p:nvSpPr>
            <p:cNvPr id="95" name="Объект 6"/>
            <p:cNvSpPr txBox="1">
              <a:spLocks/>
            </p:cNvSpPr>
            <p:nvPr/>
          </p:nvSpPr>
          <p:spPr>
            <a:xfrm>
              <a:off x="4245575" y="3730737"/>
              <a:ext cx="1103925" cy="40190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70000"/>
                </a:lnSpc>
                <a:buNone/>
              </a:pPr>
              <a:r>
                <a:rPr lang="en-US" sz="2000" cap="none" dirty="0">
                  <a:solidFill>
                    <a:srgbClr val="E74825"/>
                  </a:solidFill>
                </a:rPr>
                <a:t>&gt;15</a:t>
              </a:r>
              <a:r>
                <a:rPr lang="ru-RU" sz="2000" cap="none" dirty="0">
                  <a:solidFill>
                    <a:srgbClr val="E74825"/>
                  </a:solidFill>
                </a:rPr>
                <a:t> </a:t>
              </a:r>
              <a:r>
                <a:rPr lang="ru-RU" sz="1600" cap="none" dirty="0">
                  <a:solidFill>
                    <a:srgbClr val="E74825"/>
                  </a:solidFill>
                </a:rPr>
                <a:t>минут</a:t>
              </a:r>
              <a:endParaRPr lang="ru-RU" sz="2000" cap="none" dirty="0">
                <a:solidFill>
                  <a:srgbClr val="E74825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2290" y="3735785"/>
              <a:ext cx="496219" cy="53845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2547" y="2963979"/>
              <a:ext cx="1232685" cy="1224065"/>
            </a:xfrm>
            <a:prstGeom prst="rect">
              <a:avLst/>
            </a:prstGeom>
          </p:spPr>
        </p:pic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5677649" y="4442498"/>
              <a:ext cx="992256" cy="24200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80000"/>
                </a:lnSpc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в подарок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191"/>
          <a:stretch/>
        </p:blipFill>
        <p:spPr>
          <a:xfrm>
            <a:off x="1830909" y="1171450"/>
            <a:ext cx="1141900" cy="10183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70" y="1158589"/>
            <a:ext cx="1017502" cy="10246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140" y="1224603"/>
            <a:ext cx="1162758" cy="1016098"/>
          </a:xfrm>
          <a:prstGeom prst="rect">
            <a:avLst/>
          </a:prstGeom>
        </p:spPr>
      </p:pic>
      <p:sp>
        <p:nvSpPr>
          <p:cNvPr id="97" name="Прямоугольник 96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ъект 6"/>
          <p:cNvSpPr txBox="1">
            <a:spLocks/>
          </p:cNvSpPr>
          <p:nvPr/>
        </p:nvSpPr>
        <p:spPr>
          <a:xfrm>
            <a:off x="5463245" y="325193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в МФЦ района </a:t>
            </a:r>
            <a:r>
              <a:rPr lang="ru-RU" b="0" cap="none" dirty="0" err="1" smtClean="0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0" name="Заголовок 6"/>
          <p:cNvSpPr txBox="1">
            <a:spLocks/>
          </p:cNvSpPr>
          <p:nvPr/>
        </p:nvSpPr>
        <p:spPr>
          <a:xfrm>
            <a:off x="1691680" y="271799"/>
            <a:ext cx="3744416" cy="39822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КОМФОРТНОСТЬ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41"/>
          <a:stretch/>
        </p:blipFill>
        <p:spPr>
          <a:xfrm>
            <a:off x="250786" y="216689"/>
            <a:ext cx="1439165" cy="121595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45634"/>
              </p:ext>
            </p:extLst>
          </p:nvPr>
        </p:nvGraphicFramePr>
        <p:xfrm>
          <a:off x="1689951" y="1271163"/>
          <a:ext cx="8412100" cy="302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499">
                  <a:extLst>
                    <a:ext uri="{9D8B030D-6E8A-4147-A177-3AD203B41FA5}">
                      <a16:colId xmlns:a16="http://schemas.microsoft.com/office/drawing/2014/main" xmlns="" val="3260664464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758075509"/>
                    </a:ext>
                  </a:extLst>
                </a:gridCol>
                <a:gridCol w="1807255">
                  <a:extLst>
                    <a:ext uri="{9D8B030D-6E8A-4147-A177-3AD203B41FA5}">
                      <a16:colId xmlns:a16="http://schemas.microsoft.com/office/drawing/2014/main" xmlns="" val="255535158"/>
                    </a:ext>
                  </a:extLst>
                </a:gridCol>
                <a:gridCol w="1656650">
                  <a:extLst>
                    <a:ext uri="{9D8B030D-6E8A-4147-A177-3AD203B41FA5}">
                      <a16:colId xmlns:a16="http://schemas.microsoft.com/office/drawing/2014/main" xmlns="" val="1192712886"/>
                    </a:ext>
                  </a:extLst>
                </a:gridCol>
                <a:gridCol w="1355441">
                  <a:extLst>
                    <a:ext uri="{9D8B030D-6E8A-4147-A177-3AD203B41FA5}">
                      <a16:colId xmlns:a16="http://schemas.microsoft.com/office/drawing/2014/main" xmlns="" val="1702931654"/>
                    </a:ext>
                  </a:extLst>
                </a:gridCol>
              </a:tblGrid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Доступная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среда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Велопарковка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Детский 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уголок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Копирование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документов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7094646"/>
                  </a:ext>
                </a:extLst>
              </a:tr>
              <a:tr h="14423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Оплата </a:t>
                      </a:r>
                      <a:b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пошлин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Бесплатный</a:t>
                      </a:r>
                      <a:r>
                        <a:rPr lang="ru-RU" sz="1400" b="0" cap="non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="0" cap="none" dirty="0" err="1" smtClean="0">
                          <a:solidFill>
                            <a:schemeClr val="tx2"/>
                          </a:solidFill>
                        </a:rPr>
                        <a:t>WiFi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dirty="0" smtClean="0">
                          <a:solidFill>
                            <a:schemeClr val="tx2"/>
                          </a:solidFill>
                        </a:rPr>
                        <a:t>Кофе/</a:t>
                      </a:r>
                      <a:r>
                        <a:rPr lang="ru-RU" sz="1400" b="0" cap="none" dirty="0" err="1" smtClean="0">
                          <a:solidFill>
                            <a:schemeClr val="tx2"/>
                          </a:solidFill>
                        </a:rPr>
                        <a:t>снэки</a:t>
                      </a: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cap="none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8885942"/>
                  </a:ext>
                </a:extLst>
              </a:tr>
            </a:tbl>
          </a:graphicData>
        </a:graphic>
      </p:graphicFrame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1275660"/>
            <a:ext cx="1053896" cy="1053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90" y="2862436"/>
            <a:ext cx="1097735" cy="1097735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Н</a:t>
            </a:r>
            <a:r>
              <a:rPr lang="ru-RU" b="0" cap="none" dirty="0" smtClean="0">
                <a:solidFill>
                  <a:schemeClr val="tx2"/>
                </a:solidFill>
              </a:rPr>
              <a:t>абор дружелюбных сервисов в МФЦ района </a:t>
            </a:r>
            <a:r>
              <a:rPr lang="ru-RU" b="0" cap="none" dirty="0" err="1" smtClean="0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19" y="1171902"/>
            <a:ext cx="1153756" cy="1157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791" y="1368768"/>
            <a:ext cx="960788" cy="9607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847" y="2862436"/>
            <a:ext cx="882222" cy="8852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75" y="1225589"/>
            <a:ext cx="1103967" cy="11039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66" y="2862436"/>
            <a:ext cx="869764" cy="872703"/>
          </a:xfrm>
          <a:prstGeom prst="rect">
            <a:avLst/>
          </a:prstGeom>
        </p:spPr>
      </p:pic>
      <p:sp>
        <p:nvSpPr>
          <p:cNvPr id="87" name="Прямоугольник 86"/>
          <p:cNvSpPr/>
          <p:nvPr/>
        </p:nvSpPr>
        <p:spPr>
          <a:xfrm>
            <a:off x="1691680" y="695825"/>
            <a:ext cx="3605912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36" y="2643758"/>
            <a:ext cx="1120499" cy="112428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424525" y="3744011"/>
            <a:ext cx="1450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400" dirty="0" smtClean="0">
                <a:solidFill>
                  <a:schemeClr val="tx2"/>
                </a:solidFill>
              </a:rPr>
              <a:t>Сервис</a:t>
            </a:r>
          </a:p>
          <a:p>
            <a:pPr defTabSz="457200">
              <a:defRPr/>
            </a:pPr>
            <a:r>
              <a:rPr lang="ru-RU" sz="1400" dirty="0" err="1" smtClean="0">
                <a:solidFill>
                  <a:schemeClr val="tx2"/>
                </a:solidFill>
              </a:rPr>
              <a:t>сурдоперевода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23" y="2232556"/>
            <a:ext cx="1225676" cy="98437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12" y="3566034"/>
            <a:ext cx="889274" cy="89227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087" y="1021867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1" name="Заголовок 1"/>
          <p:cNvSpPr>
            <a:spLocks noGrp="1"/>
          </p:cNvSpPr>
          <p:nvPr>
            <p:ph type="title"/>
          </p:nvPr>
        </p:nvSpPr>
        <p:spPr>
          <a:xfrm>
            <a:off x="467544" y="250456"/>
            <a:ext cx="4832380" cy="464761"/>
          </a:xfrm>
        </p:spPr>
        <p:txBody>
          <a:bodyPr>
            <a:normAutofit/>
          </a:bodyPr>
          <a:lstStyle/>
          <a:p>
            <a:pPr>
              <a:lnSpc>
                <a:spcPts val="3040"/>
              </a:lnSpc>
            </a:pPr>
            <a:r>
              <a:rPr lang="ru-RU" sz="2400" dirty="0" smtClean="0"/>
              <a:t>ЖИЗНЕННЫЕ СИТУАЦИИ</a:t>
            </a:r>
            <a:endParaRPr lang="ru-RU" sz="2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67543" y="694331"/>
            <a:ext cx="4920541" cy="47214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114" name="Прямоугольник 113"/>
          <p:cNvSpPr/>
          <p:nvPr/>
        </p:nvSpPr>
        <p:spPr>
          <a:xfrm>
            <a:off x="5412831" y="219257"/>
            <a:ext cx="3536608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бъект 6"/>
          <p:cNvSpPr txBox="1">
            <a:spLocks/>
          </p:cNvSpPr>
          <p:nvPr/>
        </p:nvSpPr>
        <p:spPr>
          <a:xfrm>
            <a:off x="5578202" y="29845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Услуги «одним пакетом» в МФЦ района </a:t>
            </a:r>
            <a:r>
              <a:rPr lang="ru-RU" b="0" cap="none" dirty="0" err="1" smtClean="0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43912"/>
              </p:ext>
            </p:extLst>
          </p:nvPr>
        </p:nvGraphicFramePr>
        <p:xfrm>
          <a:off x="471581" y="1046926"/>
          <a:ext cx="8477859" cy="361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:a16="http://schemas.microsoft.com/office/drawing/2014/main" xmlns="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0" dirty="0" smtClean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98088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1201" y="2341898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169" y="3469892"/>
            <a:ext cx="930316" cy="9334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485" y="923632"/>
            <a:ext cx="1076885" cy="10805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880405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51" y="2201498"/>
            <a:ext cx="1144821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62" y="3600586"/>
            <a:ext cx="779641" cy="8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9" name="object 26"/>
          <p:cNvSpPr txBox="1"/>
          <p:nvPr/>
        </p:nvSpPr>
        <p:spPr>
          <a:xfrm>
            <a:off x="459914" y="224748"/>
            <a:ext cx="7856501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2400" b="1" spc="-40" dirty="0">
                <a:latin typeface="+mj-lt"/>
                <a:ea typeface="+mj-ea"/>
                <a:cs typeface="+mj-cs"/>
              </a:rPr>
              <a:t>Центр предоставления </a:t>
            </a:r>
            <a:r>
              <a:rPr lang="ru-RU" sz="2400" b="1" spc="-40" dirty="0" err="1" smtClean="0">
                <a:latin typeface="+mj-lt"/>
                <a:ea typeface="+mj-ea"/>
                <a:cs typeface="+mj-cs"/>
              </a:rPr>
              <a:t>госуслуг</a:t>
            </a:r>
            <a:endParaRPr lang="ru-RU" sz="2400" b="1" spc="-40" dirty="0" smtClean="0">
              <a:latin typeface="+mj-lt"/>
              <a:ea typeface="+mj-ea"/>
              <a:cs typeface="+mj-cs"/>
            </a:endParaRPr>
          </a:p>
          <a:p>
            <a:pPr defTabSz="457200">
              <a:spcBef>
                <a:spcPct val="0"/>
              </a:spcBef>
            </a:pPr>
            <a:r>
              <a:rPr lang="ru-RU" sz="2400" b="1" spc="-40" dirty="0" smtClean="0">
                <a:latin typeface="+mj-lt"/>
                <a:ea typeface="+mj-ea"/>
                <a:cs typeface="+mj-cs"/>
              </a:rPr>
              <a:t>района </a:t>
            </a:r>
            <a:r>
              <a:rPr lang="ru-RU" sz="2400" b="1" spc="-40" dirty="0" err="1" smtClean="0">
                <a:solidFill>
                  <a:srgbClr val="E74825"/>
                </a:solidFill>
                <a:latin typeface="+mj-lt"/>
                <a:ea typeface="+mj-ea"/>
                <a:cs typeface="+mj-cs"/>
              </a:rPr>
              <a:t>Некрасовка</a:t>
            </a:r>
            <a:endParaRPr lang="ru-RU" sz="2400" b="1" spc="-40" dirty="0">
              <a:solidFill>
                <a:srgbClr val="E7482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024344"/>
            <a:ext cx="4824536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12831" y="219256"/>
            <a:ext cx="3536608" cy="9843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578202" y="339502"/>
            <a:ext cx="3242270" cy="6326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Самые востребованные в МФЦ района </a:t>
            </a:r>
            <a:r>
              <a:rPr lang="ru-RU" sz="18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Некрасовка</a:t>
            </a:r>
            <a:r>
              <a:rPr lang="ru-RU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услуги за 2020 год </a:t>
            </a:r>
            <a:endParaRPr lang="ru-RU" sz="1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914" y="1419622"/>
            <a:ext cx="7510289" cy="34563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79975"/>
              </p:ext>
            </p:extLst>
          </p:nvPr>
        </p:nvGraphicFramePr>
        <p:xfrm>
          <a:off x="2771800" y="1310320"/>
          <a:ext cx="4563667" cy="3637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149"/>
                <a:gridCol w="4048518"/>
              </a:tblGrid>
              <a:tr h="449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Регистрация по месту жительства/пребывания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</a:tr>
              <a:tr h="449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Расчет и перерасчет коммунальных услуг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</a:tr>
              <a:tr h="449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Регистрация договора купли-продажи жилого помещения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</a:tr>
              <a:tr h="449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Оформления пакета услуг для многодетной семьи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</a:tr>
              <a:tr h="670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	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Назначение региональной социальной оплаты к пенсии неработающим пенсионерам 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33" marR="9233" marT="9233" marB="0" anchor="ctr"/>
                </a:tc>
              </a:tr>
              <a:tr h="45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Назначение ежемесячного пособия на ребенка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</a:tr>
              <a:tr h="459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33" marR="9233" marT="9233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Оформление социальной карты москвича 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33" marR="9233" marT="923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476673" y="1024326"/>
            <a:ext cx="4383360" cy="12999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 smtClean="0">
                <a:solidFill>
                  <a:schemeClr val="tx2"/>
                </a:solidFill>
              </a:rPr>
              <a:t>Проекты в МФЦ района </a:t>
            </a:r>
            <a:r>
              <a:rPr lang="ru-RU" b="0" cap="none" dirty="0" err="1" smtClean="0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62" name="object 14"/>
          <p:cNvSpPr txBox="1"/>
          <p:nvPr/>
        </p:nvSpPr>
        <p:spPr>
          <a:xfrm>
            <a:off x="935957" y="1077781"/>
            <a:ext cx="1007011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15"/>
          <p:cNvSpPr txBox="1"/>
          <p:nvPr/>
        </p:nvSpPr>
        <p:spPr>
          <a:xfrm>
            <a:off x="575362" y="1755298"/>
            <a:ext cx="1367607" cy="457052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 algn="r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  <a:endParaRPr sz="1400" b="1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21"/>
          <p:cNvSpPr txBox="1"/>
          <p:nvPr/>
        </p:nvSpPr>
        <p:spPr>
          <a:xfrm>
            <a:off x="2230998" y="1148020"/>
            <a:ext cx="2817921" cy="39344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lnSpc>
                <a:spcPts val="1020"/>
              </a:lnSpc>
            </a:pP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ветеранов </a:t>
            </a:r>
            <a:r>
              <a:rPr lang="ru-RU" sz="1200" dirty="0" smtClean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 востребованными государственными </a:t>
            </a:r>
            <a:r>
              <a:rPr lang="ru-RU" sz="1200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на дому</a:t>
            </a:r>
            <a:endParaRPr sz="105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42597" y="1739459"/>
            <a:ext cx="2158250" cy="4616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2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200" spc="-7" dirty="0" err="1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200" spc="-7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670227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ВЕТЕРАНАХ»</a:t>
            </a:r>
            <a:endParaRPr lang="ru-RU" sz="17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56" r="9561"/>
          <a:stretch/>
        </p:blipFill>
        <p:spPr>
          <a:xfrm>
            <a:off x="5148064" y="1018381"/>
            <a:ext cx="3816424" cy="3344097"/>
          </a:xfrm>
          <a:prstGeom prst="rect">
            <a:avLst/>
          </a:prstGeom>
        </p:spPr>
      </p:pic>
      <p:pic>
        <p:nvPicPr>
          <p:cNvPr id="1026" name="Picture 2" descr="C:\Users\SherstnevDS\Desktop\img1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"/>
          <a:stretch/>
        </p:blipFill>
        <p:spPr bwMode="auto">
          <a:xfrm>
            <a:off x="933725" y="2461882"/>
            <a:ext cx="3273847" cy="233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467544" y="695825"/>
            <a:ext cx="4392489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03" y="4587974"/>
            <a:ext cx="979236" cy="416520"/>
          </a:xfrm>
          <a:prstGeom prst="rect">
            <a:avLst/>
          </a:prstGeom>
        </p:spPr>
      </p:pic>
      <p:sp>
        <p:nvSpPr>
          <p:cNvPr id="76" name="object 23"/>
          <p:cNvSpPr txBox="1"/>
          <p:nvPr/>
        </p:nvSpPr>
        <p:spPr>
          <a:xfrm>
            <a:off x="6350939" y="1689334"/>
            <a:ext cx="2594036" cy="3467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источиков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187902" y="3311416"/>
            <a:ext cx="1013339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3775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32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32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23"/>
          <p:cNvSpPr txBox="1"/>
          <p:nvPr/>
        </p:nvSpPr>
        <p:spPr>
          <a:xfrm>
            <a:off x="6350939" y="3120515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МФЦ г.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87902" y="2334543"/>
            <a:ext cx="1013339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sz="3775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5454" y="225901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документов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ВОВ изучено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26"/>
          <p:cNvSpPr txBox="1"/>
          <p:nvPr/>
        </p:nvSpPr>
        <p:spPr>
          <a:xfrm>
            <a:off x="5187902" y="2824926"/>
            <a:ext cx="1013339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3775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4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775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56643" y="2613580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</a:t>
            </a:r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предметов</a:t>
            </a:r>
          </a:p>
          <a:p>
            <a:r>
              <a:rPr lang="ru-RU" sz="105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  <a:endParaRPr lang="ru-RU" sz="105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045" y="292320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«МОСКВА – С ЗАБОТОЙ </a:t>
            </a:r>
            <a:r>
              <a:rPr lang="ru-RU" sz="17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ИСТОРИИ»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876324"/>
            <a:ext cx="4351332" cy="2516539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сохранить память о подвигах героев, подаривших будущим поколениям мирное небо над головой.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 документы, письма с фронта, дневники солдат вошли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выставлялись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Уникальность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выставки в том, что на ней можно увидеть экспонаты своих знакомых и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друзей и,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передав материалы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, самому рассказать историю своей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семьи, сделав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ее частью общего прошлого нашей страны.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6841" y="3723878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 smtClean="0">
                <a:solidFill>
                  <a:srgbClr val="E74825"/>
                </a:solidFill>
              </a:rPr>
              <a:t>4,</a:t>
            </a:r>
            <a:r>
              <a:rPr lang="en-US" sz="3200" b="1" i="0" cap="all" dirty="0" smtClean="0">
                <a:solidFill>
                  <a:srgbClr val="E74825"/>
                </a:solidFill>
              </a:rPr>
              <a:t>7</a:t>
            </a:r>
            <a:endParaRPr lang="ru-RU" sz="36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i="0" cap="all" dirty="0" smtClean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50939" y="364959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77500" lnSpcReduction="20000"/>
          </a:bodyPr>
          <a:lstStyle/>
          <a:p>
            <a:r>
              <a:rPr lang="ru-RU" sz="1400" i="0" dirty="0" smtClean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48064" y="219257"/>
            <a:ext cx="38013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5299924" y="298458"/>
            <a:ext cx="3520548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cap="none" dirty="0">
                <a:solidFill>
                  <a:schemeClr val="tx2"/>
                </a:solidFill>
              </a:rPr>
              <a:t>Проекты в МФЦ района </a:t>
            </a:r>
            <a:r>
              <a:rPr lang="ru-RU" b="0" cap="none" dirty="0" err="1">
                <a:solidFill>
                  <a:schemeClr val="tx2"/>
                </a:solidFill>
              </a:rPr>
              <a:t>Некрасовка</a:t>
            </a: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03393" y="1063603"/>
            <a:ext cx="35156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79368"/>
            <a:ext cx="2592288" cy="55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29031</TotalTime>
  <Words>509</Words>
  <Application>Microsoft Office PowerPoint</Application>
  <PresentationFormat>Экран (16:9)</PresentationFormat>
  <Paragraphs>157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ЖИЗНЕННЫЕ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работы центров</vt:lpstr>
      <vt:lpstr>С заботой о жителях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Харламова Анастасия Вячеславовна</cp:lastModifiedBy>
  <cp:revision>1005</cp:revision>
  <cp:lastPrinted>2020-06-17T11:35:42Z</cp:lastPrinted>
  <dcterms:created xsi:type="dcterms:W3CDTF">2013-12-20T10:21:15Z</dcterms:created>
  <dcterms:modified xsi:type="dcterms:W3CDTF">2021-03-22T12:16:07Z</dcterms:modified>
</cp:coreProperties>
</file>