
<file path=[Content_Types].xml><?xml version="1.0" encoding="utf-8"?>
<Types xmlns="http://schemas.openxmlformats.org/package/2006/content-types"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1"/>
  </p:sldMasterIdLst>
  <p:notesMasterIdLst>
    <p:notesMasterId r:id="rId24"/>
  </p:notesMasterIdLst>
  <p:sldIdLst>
    <p:sldId id="257" r:id="rId2"/>
    <p:sldId id="262" r:id="rId3"/>
    <p:sldId id="310" r:id="rId4"/>
    <p:sldId id="297" r:id="rId5"/>
    <p:sldId id="309" r:id="rId6"/>
    <p:sldId id="311" r:id="rId7"/>
    <p:sldId id="329" r:id="rId8"/>
    <p:sldId id="324" r:id="rId9"/>
    <p:sldId id="294" r:id="rId10"/>
    <p:sldId id="287" r:id="rId11"/>
    <p:sldId id="299" r:id="rId12"/>
    <p:sldId id="301" r:id="rId13"/>
    <p:sldId id="272" r:id="rId14"/>
    <p:sldId id="323" r:id="rId15"/>
    <p:sldId id="325" r:id="rId16"/>
    <p:sldId id="328" r:id="rId17"/>
    <p:sldId id="326" r:id="rId18"/>
    <p:sldId id="330" r:id="rId19"/>
    <p:sldId id="290" r:id="rId20"/>
    <p:sldId id="280" r:id="rId21"/>
    <p:sldId id="304" r:id="rId22"/>
    <p:sldId id="30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5501" autoAdjust="0"/>
  </p:normalViewPr>
  <p:slideViewPr>
    <p:cSldViewPr snapToGrid="0">
      <p:cViewPr varScale="1">
        <p:scale>
          <a:sx n="66" d="100"/>
          <a:sy n="66" d="100"/>
        </p:scale>
        <p:origin x="-677" y="-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30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29502351986465852"/>
          <c:y val="5.9219927025023052E-2"/>
          <c:w val="0.64928236904180558"/>
          <c:h val="0.72277210504338063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март 2017 год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Взрослое население</c:v>
                </c:pt>
                <c:pt idx="2">
                  <c:v>Детское население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10666</c:v>
                </c:pt>
                <c:pt idx="1">
                  <c:v>6972</c:v>
                </c:pt>
                <c:pt idx="2">
                  <c:v>3694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декабрь 2017 год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</c:v>
                </c:pt>
                <c:pt idx="1">
                  <c:v>Взрослое население</c:v>
                </c:pt>
                <c:pt idx="2">
                  <c:v>Детское население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26033</c:v>
                </c:pt>
                <c:pt idx="1">
                  <c:v>17221</c:v>
                </c:pt>
                <c:pt idx="2">
                  <c:v>8812</c:v>
                </c:pt>
              </c:numCache>
            </c:numRef>
          </c:val>
        </c:ser>
        <c:dLbls/>
        <c:gapWidth val="219"/>
        <c:axId val="79412224"/>
        <c:axId val="79410688"/>
      </c:barChart>
      <c:valAx>
        <c:axId val="79410688"/>
        <c:scaling>
          <c:orientation val="minMax"/>
        </c:scaling>
        <c:delete val="1"/>
        <c:axPos val="b"/>
        <c:numFmt formatCode="General" sourceLinked="1"/>
        <c:tickLblPos val="none"/>
        <c:crossAx val="79412224"/>
        <c:crosses val="autoZero"/>
        <c:crossBetween val="between"/>
      </c:valAx>
      <c:catAx>
        <c:axId val="79412224"/>
        <c:scaling>
          <c:orientation val="minMax"/>
        </c:scaling>
        <c:axPos val="l"/>
        <c:numFmt formatCode="General" sourceLinked="1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410688"/>
        <c:crosses val="autoZero"/>
        <c:auto val="1"/>
        <c:lblAlgn val="ctr"/>
        <c:lblOffset val="100"/>
      </c:cat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05"/>
          <c:y val="0.90372322686877682"/>
          <c:w val="0.9"/>
          <c:h val="7.2934746271351159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Взрослые</c:v>
                </c:pt>
              </c:strCache>
            </c:strRef>
          </c:tx>
          <c:dPt>
            <c:idx val="0"/>
            <c:explosion val="30"/>
          </c:dPt>
          <c:dPt>
            <c:idx val="1"/>
            <c:explosion val="31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20,9%</a:t>
                    </a:r>
                    <a:endParaRPr lang="en-US" dirty="0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17,5%</a:t>
                    </a:r>
                    <a:endParaRPr lang="en-US" dirty="0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13,8%</a:t>
                    </a:r>
                    <a:endParaRPr lang="en-US" dirty="0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15,5%</a:t>
                    </a:r>
                    <a:endParaRPr lang="en-US" dirty="0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7,9%</a:t>
                    </a:r>
                    <a:endParaRPr lang="en-US" dirty="0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Б-на ССС</c:v>
                </c:pt>
                <c:pt idx="1">
                  <c:v>Б-ни дыхания</c:v>
                </c:pt>
                <c:pt idx="2">
                  <c:v>Б-ни МПС</c:v>
                </c:pt>
                <c:pt idx="3">
                  <c:v>Б-ни КМС</c:v>
                </c:pt>
                <c:pt idx="4">
                  <c:v>Б-ни пищеварения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9315</c:v>
                </c:pt>
                <c:pt idx="1">
                  <c:v>7794</c:v>
                </c:pt>
                <c:pt idx="2">
                  <c:v>6134</c:v>
                </c:pt>
                <c:pt idx="3">
                  <c:v>6900</c:v>
                </c:pt>
                <c:pt idx="4">
                  <c:v>3504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</c:v>
                </c:pt>
              </c:strCache>
            </c:strRef>
          </c:tx>
          <c:dPt>
            <c:idx val="0"/>
            <c:explosion val="30"/>
          </c:dPt>
          <c:dPt>
            <c:idx val="4"/>
            <c:explosion val="31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61,6%</a:t>
                    </a:r>
                    <a:endParaRPr lang="en-US" dirty="0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4,6%</a:t>
                    </a:r>
                    <a:endParaRPr lang="en-US" dirty="0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4,8%</a:t>
                    </a:r>
                    <a:endParaRPr lang="en-US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4,2%</a:t>
                    </a:r>
                    <a:endParaRPr lang="en-US" dirty="0"/>
                  </a:p>
                </c:rich>
              </c:tx>
              <c:dLblPos val="outEnd"/>
              <c:showPercent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Б-ни дыхания</c:v>
                </c:pt>
                <c:pt idx="1">
                  <c:v>Б-ни глаза</c:v>
                </c:pt>
                <c:pt idx="2">
                  <c:v>Б-ни КМС</c:v>
                </c:pt>
                <c:pt idx="3">
                  <c:v>Б-ни пищеварения</c:v>
                </c:pt>
                <c:pt idx="4">
                  <c:v>Б-ни НС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8869</c:v>
                </c:pt>
                <c:pt idx="1">
                  <c:v>1091</c:v>
                </c:pt>
                <c:pt idx="2">
                  <c:v>700</c:v>
                </c:pt>
                <c:pt idx="3">
                  <c:v>698</c:v>
                </c:pt>
                <c:pt idx="4">
                  <c:v>598</c:v>
                </c:pt>
              </c:numCache>
            </c:numRef>
          </c:val>
        </c:ser>
        <c:dLbls>
          <c:showPercent val="1"/>
        </c:dLbls>
      </c:pie3DChart>
    </c:plotArea>
    <c:legend>
      <c:legendPos val="t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view3D>
      <c:perspective val="30"/>
    </c:view3D>
    <c:plotArea>
      <c:layout/>
      <c:bar3DChart>
        <c:barDir val="col"/>
        <c:grouping val="standard"/>
        <c:dLbls/>
        <c:gapWidth val="300"/>
        <c:shape val="cylinder"/>
        <c:axId val="80609664"/>
        <c:axId val="80611584"/>
        <c:axId val="79505152"/>
      </c:bar3DChart>
      <c:catAx>
        <c:axId val="80609664"/>
        <c:scaling>
          <c:orientation val="minMax"/>
        </c:scaling>
        <c:axPos val="b"/>
        <c:title>
          <c:layout/>
        </c:title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80611584"/>
        <c:crosses val="autoZero"/>
        <c:auto val="1"/>
        <c:lblAlgn val="ctr"/>
        <c:lblOffset val="100"/>
      </c:catAx>
      <c:valAx>
        <c:axId val="80611584"/>
        <c:scaling>
          <c:orientation val="minMax"/>
        </c:scaling>
        <c:axPos val="l"/>
        <c:majorGridlines/>
        <c:minorGridlines/>
        <c:title>
          <c:layout/>
        </c:title>
        <c:numFmt formatCode="General" sourceLinked="1"/>
        <c:tickLblPos val="nextTo"/>
        <c:crossAx val="80609664"/>
        <c:crosses val="autoZero"/>
        <c:crossBetween val="between"/>
      </c:valAx>
      <c:serAx>
        <c:axId val="79505152"/>
        <c:scaling>
          <c:orientation val="minMax"/>
        </c:scaling>
        <c:delete val="1"/>
        <c:axPos val="b"/>
        <c:majorTickMark val="none"/>
        <c:tickLblPos val="none"/>
        <c:crossAx val="80611584"/>
        <c:crosses val="autoZero"/>
      </c:ser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4550881538620228"/>
          <c:y val="4.0664059998519936E-2"/>
          <c:w val="0.79020189468503965"/>
          <c:h val="0.853429635000637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человек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1326</c:v>
                </c:pt>
                <c:pt idx="1">
                  <c:v>2767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заболеваний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2082</c:v>
                </c:pt>
                <c:pt idx="1">
                  <c:v>4928</c:v>
                </c:pt>
              </c:numCache>
            </c:numRef>
          </c:val>
        </c:ser>
        <c:dLbls>
          <c:showVal val="1"/>
        </c:dLbls>
        <c:axId val="80950016"/>
        <c:axId val="80951552"/>
      </c:barChart>
      <c:catAx>
        <c:axId val="80950016"/>
        <c:scaling>
          <c:orientation val="minMax"/>
        </c:scaling>
        <c:axPos val="b"/>
        <c:numFmt formatCode="General" sourceLinked="0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951552"/>
        <c:crosses val="autoZero"/>
        <c:auto val="1"/>
        <c:lblAlgn val="ctr"/>
        <c:lblOffset val="100"/>
      </c:catAx>
      <c:valAx>
        <c:axId val="809515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0950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4302303289359533"/>
          <c:y val="5.1208350688462655E-2"/>
          <c:w val="0.32560462291091741"/>
          <c:h val="0.1214479502062038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B6FC2-2E4F-4356-B6C4-39F33014DC1D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32CAF3-9C9F-4CA3-9415-CC677EB92C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9265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6516" indent="-287122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8486" indent="-229697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7881" indent="-229697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67276" indent="-229697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26670" indent="-22969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86065" indent="-22969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45459" indent="-22969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904854" indent="-229697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C82D0B-2745-43F5-A242-79DE1EE6F40C}" type="slidenum">
              <a:rPr lang="ru-RU" sz="1200"/>
              <a:pPr eaLnBrk="1" hangingPunct="1"/>
              <a:t>1</a:t>
            </a:fld>
            <a:endParaRPr lang="ru-RU" sz="1200" dirty="0"/>
          </a:p>
        </p:txBody>
      </p:sp>
      <p:sp>
        <p:nvSpPr>
          <p:cNvPr id="9219" name="Rectangle 9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555361" y="5345073"/>
            <a:ext cx="5844153" cy="246733"/>
          </a:xfrm>
          <a:noFill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415102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2CAF3-9C9F-4CA3-9415-CC677EB92C1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199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2CAF3-9C9F-4CA3-9415-CC677EB92C1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54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2CAF3-9C9F-4CA3-9415-CC677EB92C1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2748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2CAF3-9C9F-4CA3-9415-CC677EB92C1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4067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2CAF3-9C9F-4CA3-9415-CC677EB92C1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687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2CAF3-9C9F-4CA3-9415-CC677EB92C1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2923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32CAF3-9C9F-4CA3-9415-CC677EB92C1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3655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247907" y="2176938"/>
            <a:ext cx="7691866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7907" y="3945699"/>
            <a:ext cx="7691866" cy="219820"/>
          </a:xfrm>
        </p:spPr>
        <p:txBody>
          <a:bodyPr wrap="square">
            <a:spAutoFit/>
          </a:bodyPr>
          <a:lstStyle>
            <a:lvl1pPr>
              <a:defRPr sz="1428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9" name="Rectangle 1134"/>
          <p:cNvSpPr>
            <a:spLocks noChangeArrowheads="1"/>
          </p:cNvSpPr>
          <p:nvPr userDrawn="1"/>
        </p:nvSpPr>
        <p:spPr bwMode="gray">
          <a:xfrm>
            <a:off x="1" y="6433627"/>
            <a:ext cx="12187680" cy="42923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32">
              <a:solidFill>
                <a:srgbClr val="FFFFFF"/>
              </a:solidFill>
            </a:endParaRPr>
          </a:p>
        </p:txBody>
      </p:sp>
      <p:sp>
        <p:nvSpPr>
          <p:cNvPr id="20" name="Rectangle 1134"/>
          <p:cNvSpPr>
            <a:spLocks noChangeArrowheads="1"/>
          </p:cNvSpPr>
          <p:nvPr userDrawn="1"/>
        </p:nvSpPr>
        <p:spPr bwMode="gray">
          <a:xfrm>
            <a:off x="1" y="0"/>
            <a:ext cx="12187680" cy="42923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32">
              <a:solidFill>
                <a:srgbClr val="000000"/>
              </a:solidFill>
            </a:endParaRPr>
          </a:p>
        </p:txBody>
      </p:sp>
      <p:sp>
        <p:nvSpPr>
          <p:cNvPr id="21" name="Rectangle 4"/>
          <p:cNvSpPr txBox="1">
            <a:spLocks/>
          </p:cNvSpPr>
          <p:nvPr userDrawn="1"/>
        </p:nvSpPr>
        <p:spPr>
          <a:xfrm>
            <a:off x="2247907" y="89006"/>
            <a:ext cx="7691866" cy="25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2960"/>
              </a:buClr>
            </a:pPr>
            <a:r>
              <a:rPr lang="ru-RU" sz="1632" b="1" dirty="0">
                <a:solidFill>
                  <a:srgbClr val="FFFFFF"/>
                </a:solidFill>
              </a:rPr>
              <a:t>ДЕПАРТАМЕНТ ЗДРАВООХРАНЕНИЯ ГОРОДА МОСКВЫ</a:t>
            </a:r>
            <a:endParaRPr lang="ru-RU" sz="1632" b="1" dirty="0" smtClean="0">
              <a:solidFill>
                <a:srgbClr val="FFFFFF"/>
              </a:solidFill>
            </a:endParaRPr>
          </a:p>
        </p:txBody>
      </p:sp>
      <p:sp>
        <p:nvSpPr>
          <p:cNvPr id="22" name="Document type" hidden="1"/>
          <p:cNvSpPr txBox="1">
            <a:spLocks noChangeArrowheads="1"/>
          </p:cNvSpPr>
          <p:nvPr userDrawn="1"/>
        </p:nvSpPr>
        <p:spPr bwMode="auto">
          <a:xfrm>
            <a:off x="2247908" y="5027010"/>
            <a:ext cx="7691866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dirty="0" smtClean="0">
                <a:solidFill>
                  <a:srgbClr val="000000"/>
                </a:solidFill>
              </a:rPr>
              <a:t>Тип документа</a:t>
            </a:r>
          </a:p>
        </p:txBody>
      </p:sp>
      <p:sp>
        <p:nvSpPr>
          <p:cNvPr id="23" name="Date" hidden="1"/>
          <p:cNvSpPr txBox="1">
            <a:spLocks noChangeArrowheads="1"/>
          </p:cNvSpPr>
          <p:nvPr userDrawn="1"/>
        </p:nvSpPr>
        <p:spPr bwMode="auto">
          <a:xfrm>
            <a:off x="2247908" y="5304665"/>
            <a:ext cx="7691866" cy="22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28" smtClean="0">
                <a:solidFill>
                  <a:srgbClr val="000000"/>
                </a:solidFill>
              </a:rPr>
              <a:t>Дата</a:t>
            </a:r>
            <a:endParaRPr lang="ru-RU" sz="1428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374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0288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129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394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1304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669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672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0491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03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711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596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734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56777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1151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07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7080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868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359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297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7793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083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389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7513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606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86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189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1191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232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425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2047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88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02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4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9400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09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510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797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81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413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4542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94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  <p:sp>
        <p:nvSpPr>
          <p:cNvPr id="44" name="Text Placeholder 43"/>
          <p:cNvSpPr>
            <a:spLocks noGrp="1"/>
          </p:cNvSpPr>
          <p:nvPr>
            <p:ph type="body" idx="10"/>
          </p:nvPr>
        </p:nvSpPr>
        <p:spPr>
          <a:xfrm>
            <a:off x="2161" y="1620"/>
            <a:ext cx="2160" cy="1707877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70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6713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628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68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1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727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505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6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733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9478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lide Number"/>
          <p:cNvSpPr txBox="1">
            <a:spLocks/>
          </p:cNvSpPr>
          <p:nvPr userDrawn="1"/>
        </p:nvSpPr>
        <p:spPr>
          <a:xfrm>
            <a:off x="11626136" y="6566446"/>
            <a:ext cx="284012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C328C1-A84F-4A39-A664-DBA00541A8C6}" type="slidenum">
              <a:rPr lang="en-US" sz="102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2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791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215979" cy="161974"/>
        </p:xfrm>
        <a:graphic>
          <a:graphicData uri="http://schemas.openxmlformats.org/presentationml/2006/ole">
            <p:oleObj spid="_x0000_s1209" name="think-cell Slide" r:id="rId56" imgW="360" imgH="360" progId="">
              <p:embed/>
            </p:oleObj>
          </a:graphicData>
        </a:graphic>
      </p:graphicFrame>
      <p:sp>
        <p:nvSpPr>
          <p:cNvPr id="1026" name="SlideBottomBar"/>
          <p:cNvSpPr>
            <a:spLocks noChangeArrowheads="1"/>
          </p:cNvSpPr>
          <p:nvPr/>
        </p:nvSpPr>
        <p:spPr bwMode="auto">
          <a:xfrm>
            <a:off x="0" y="6428769"/>
            <a:ext cx="12192000" cy="4308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632" dirty="0">
              <a:solidFill>
                <a:srgbClr val="000000"/>
              </a:solidFill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76207" y="1990667"/>
            <a:ext cx="5853024" cy="125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 smtClean="0"/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61986" y="234863"/>
            <a:ext cx="11138022" cy="298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  <a:endParaRPr lang="ru-RU" dirty="0" smtClean="0"/>
          </a:p>
        </p:txBody>
      </p:sp>
      <p:sp>
        <p:nvSpPr>
          <p:cNvPr id="10" name="On-page tracker" hidden="1"/>
          <p:cNvSpPr>
            <a:spLocks noChangeArrowheads="1"/>
          </p:cNvSpPr>
          <p:nvPr/>
        </p:nvSpPr>
        <p:spPr bwMode="auto">
          <a:xfrm>
            <a:off x="161986" y="27536"/>
            <a:ext cx="876843" cy="21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28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Unit of measure" hidden="1"/>
          <p:cNvSpPr txBox="1">
            <a:spLocks noChangeArrowheads="1"/>
          </p:cNvSpPr>
          <p:nvPr/>
        </p:nvSpPr>
        <p:spPr bwMode="auto">
          <a:xfrm>
            <a:off x="161984" y="542616"/>
            <a:ext cx="11725485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32" dirty="0" smtClean="0">
                <a:solidFill>
                  <a:srgbClr val="808080"/>
                </a:solidFill>
              </a:rPr>
              <a:t>Unit of measure</a:t>
            </a:r>
          </a:p>
        </p:txBody>
      </p:sp>
      <p:grpSp>
        <p:nvGrpSpPr>
          <p:cNvPr id="12" name="Slide Elements" hidden="1"/>
          <p:cNvGrpSpPr>
            <a:grpSpLocks/>
          </p:cNvGrpSpPr>
          <p:nvPr/>
        </p:nvGrpSpPr>
        <p:grpSpPr bwMode="auto">
          <a:xfrm>
            <a:off x="161985" y="6198769"/>
            <a:ext cx="11630454" cy="526418"/>
            <a:chOff x="75" y="3827"/>
            <a:chExt cx="5385" cy="325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827"/>
              <a:ext cx="538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020" dirty="0" smtClean="0">
                  <a:solidFill>
                    <a:srgbClr val="00000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053"/>
              <a:ext cx="4323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marL="621975" indent="-621975" defTabSz="913526" fontAlgn="base">
                <a:spcBef>
                  <a:spcPct val="0"/>
                </a:spcBef>
                <a:spcAft>
                  <a:spcPct val="0"/>
                </a:spcAft>
                <a:tabLst>
                  <a:tab pos="625214" algn="l"/>
                </a:tabLst>
              </a:pPr>
              <a:r>
                <a:rPr lang="ru-RU" sz="1020" dirty="0">
                  <a:solidFill>
                    <a:srgbClr val="000000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1976207" y="1137061"/>
            <a:ext cx="5801189" cy="531276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b="1" dirty="0">
                  <a:solidFill>
                    <a:srgbClr val="000000"/>
                  </a:solidFill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632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sp>
        <p:nvSpPr>
          <p:cNvPr id="21" name="SlideLogoSeparator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11454168" y="6534052"/>
            <a:ext cx="54523" cy="186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913526" fontAlgn="base">
              <a:spcBef>
                <a:spcPct val="0"/>
              </a:spcBef>
              <a:spcAft>
                <a:spcPct val="0"/>
              </a:spcAft>
            </a:pPr>
            <a:r>
              <a:rPr lang="en-US" sz="1224" dirty="0">
                <a:solidFill>
                  <a:srgbClr val="000000"/>
                </a:solidFill>
              </a:rPr>
              <a:t>|</a:t>
            </a:r>
          </a:p>
        </p:txBody>
      </p:sp>
      <p:pic>
        <p:nvPicPr>
          <p:cNvPr id="18" name="Picture 5" descr="http://abali.ru/wp-content/uploads/2010/12/gerb_moskvy.png"/>
          <p:cNvPicPr>
            <a:picLocks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1493" y="106904"/>
            <a:ext cx="650290" cy="57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13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632">
          <a:solidFill>
            <a:schemeClr val="tx1"/>
          </a:solidFill>
          <a:latin typeface="+mn-lt"/>
          <a:ea typeface="+mn-ea"/>
          <a:cs typeface="+mn-cs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</a:defRPr>
      </a:lvl4pPr>
      <a:lvl5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4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14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.jpeg"/><Relationship Id="rId5" Type="http://schemas.openxmlformats.org/officeDocument/2006/relationships/chart" Target="../charts/chart1.xml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extLst/>
          </p:nvPr>
        </p:nvGraphicFramePr>
        <p:xfrm>
          <a:off x="1525891" y="1621"/>
          <a:ext cx="1619" cy="1619"/>
        </p:xfrm>
        <a:graphic>
          <a:graphicData uri="http://schemas.openxmlformats.org/presentationml/2006/ole">
            <p:oleObj spid="_x0000_s2236" name="think-cell Slide" r:id="rId4" imgW="360" imgH="360" progId="">
              <p:embed/>
            </p:oleObj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550"/>
          <a:stretch/>
        </p:blipFill>
        <p:spPr>
          <a:xfrm>
            <a:off x="-492372" y="-9062"/>
            <a:ext cx="12684372" cy="68670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83006" y="688959"/>
            <a:ext cx="12995362" cy="5432624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79000"/>
                </a:srgb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37" dirty="0" err="1">
              <a:solidFill>
                <a:schemeClr val="tx1"/>
              </a:solidFill>
            </a:endParaRPr>
          </a:p>
        </p:txBody>
      </p:sp>
      <p:sp>
        <p:nvSpPr>
          <p:cNvPr id="3074" name="Rectangle 54"/>
          <p:cNvSpPr>
            <a:spLocks noGrp="1" noChangeArrowheads="1"/>
          </p:cNvSpPr>
          <p:nvPr>
            <p:ph type="ctrTitle"/>
          </p:nvPr>
        </p:nvSpPr>
        <p:spPr>
          <a:xfrm>
            <a:off x="0" y="213861"/>
            <a:ext cx="11571636" cy="246221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ДЕПАРТАМЕНТ ЗДРАВООХРАНЕНИЯ ГОРОДА МОСКВЫ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ГОСУДАРСТВЕННОЕ БЮДЖЕТНОЕ УЧРЕЖДЕНИЕ ЗДРАВООХРАНЕНИЯ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«ГОРОДСКАЯ ПОЛИКЛИНИКА № 23»  </a:t>
            </a:r>
            <a:b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филиал №5</a:t>
            </a:r>
            <a:endParaRPr lang="ru-RU" sz="32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7"/>
          <p:cNvSpPr>
            <a:spLocks noChangeArrowheads="1"/>
          </p:cNvSpPr>
          <p:nvPr/>
        </p:nvSpPr>
        <p:spPr bwMode="auto">
          <a:xfrm>
            <a:off x="-492370" y="-9062"/>
            <a:ext cx="12684369" cy="6858000"/>
          </a:xfrm>
          <a:prstGeom prst="rect">
            <a:avLst/>
          </a:prstGeom>
          <a:noFill/>
          <a:ln w="317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1837" dirty="0"/>
          </a:p>
        </p:txBody>
      </p:sp>
      <p:pic>
        <p:nvPicPr>
          <p:cNvPr id="7" name="Picture 5" descr="http://abali.ru/wp-content/uploads/2010/12/gerb_moskvy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16949" y="8099"/>
            <a:ext cx="620363" cy="73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5" descr="http://thumb1.shutterstock.com/display_pic_with_logo/760834/120890770/stock-vector-medical-headers-vector-illustration-120890770.jpg"/>
          <p:cNvSpPr>
            <a:spLocks noChangeAspect="1" noChangeArrowheads="1"/>
          </p:cNvSpPr>
          <p:nvPr/>
        </p:nvSpPr>
        <p:spPr bwMode="auto">
          <a:xfrm>
            <a:off x="1683005" y="-147396"/>
            <a:ext cx="310991" cy="31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endParaRPr lang="ru-RU" sz="1837"/>
          </a:p>
        </p:txBody>
      </p:sp>
      <p:sp>
        <p:nvSpPr>
          <p:cNvPr id="6" name="AutoShape 17" descr="http://thumb1.shutterstock.com/display_pic_with_logo/760834/120890770/stock-vector-medical-headers-vector-illustration-120890770.jpg"/>
          <p:cNvSpPr>
            <a:spLocks noChangeAspect="1" noChangeArrowheads="1"/>
          </p:cNvSpPr>
          <p:nvPr/>
        </p:nvSpPr>
        <p:spPr bwMode="auto">
          <a:xfrm>
            <a:off x="1838500" y="8099"/>
            <a:ext cx="310991" cy="31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3297" tIns="46649" rIns="93297" bIns="46649" numCol="1" anchor="t" anchorCtr="0" compatLnSpc="1">
            <a:prstTxWarp prst="textNoShape">
              <a:avLst/>
            </a:prstTxWarp>
          </a:bodyPr>
          <a:lstStyle/>
          <a:p>
            <a:endParaRPr lang="ru-RU" sz="1837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9436" y="2297723"/>
            <a:ext cx="6979913" cy="437588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63944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8647">
        <p:dissolve/>
      </p:transition>
    </mc:Choice>
    <mc:Fallback>
      <p:transition spd="slow" advTm="8647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0" y="0"/>
            <a:ext cx="12197209" cy="6535711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31902" name="think-cell Slide" r:id="rId5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28" y="234864"/>
            <a:ext cx="11521440" cy="73866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            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734" y="716023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79564" y="1103984"/>
            <a:ext cx="109996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solidFill>
                <a:schemeClr val="tx2"/>
              </a:solidFill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>
              <a:solidFill>
                <a:schemeClr val="tx2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495401"/>
              </p:ext>
            </p:extLst>
          </p:nvPr>
        </p:nvGraphicFramePr>
        <p:xfrm>
          <a:off x="152103" y="672085"/>
          <a:ext cx="11864345" cy="26132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3328"/>
                <a:gridCol w="1058779"/>
                <a:gridCol w="1042736"/>
                <a:gridCol w="1957137"/>
                <a:gridCol w="1058779"/>
                <a:gridCol w="2261937"/>
                <a:gridCol w="1138990"/>
                <a:gridCol w="1762659"/>
              </a:tblGrid>
              <a:tr h="33347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Отчетный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период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Число посещений </a:t>
                      </a:r>
                      <a:r>
                        <a:rPr lang="ru-RU" sz="1800" dirty="0" smtClean="0">
                          <a:effectLst/>
                        </a:rPr>
                        <a:t>врачей</a:t>
                      </a:r>
                      <a:r>
                        <a:rPr lang="ru-RU" sz="1800" baseline="0" dirty="0" smtClean="0">
                          <a:effectLst/>
                        </a:rPr>
                        <a:t> к взрослому населению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Число посещений врачами на дому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</a:tr>
              <a:tr h="7422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всего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</a:t>
                      </a:r>
                      <a:r>
                        <a:rPr lang="ru-RU" sz="1800" dirty="0" smtClean="0">
                          <a:effectLst/>
                        </a:rPr>
                        <a:t>о </a:t>
                      </a:r>
                      <a:r>
                        <a:rPr lang="ru-RU" sz="1800" dirty="0">
                          <a:effectLst/>
                        </a:rPr>
                        <a:t>поводу заболеваний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профилактические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81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Выполнено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91951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53428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41918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</a:tr>
              <a:tr h="643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 4+5 филиал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199173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147,7%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117707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140,5%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59906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143,1%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308345" y="130249"/>
            <a:ext cx="7968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Посещаемость учреждения в 2017 году.</a:t>
            </a: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9937683"/>
              </p:ext>
            </p:extLst>
          </p:nvPr>
        </p:nvGraphicFramePr>
        <p:xfrm>
          <a:off x="156543" y="3364400"/>
          <a:ext cx="11893389" cy="30922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4765"/>
                <a:gridCol w="1038387"/>
                <a:gridCol w="1053885"/>
                <a:gridCol w="1922931"/>
                <a:gridCol w="1122948"/>
                <a:gridCol w="2215795"/>
                <a:gridCol w="1170122"/>
                <a:gridCol w="1774556"/>
              </a:tblGrid>
              <a:tr h="313735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Отчетный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период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Число посещений </a:t>
                      </a:r>
                      <a:r>
                        <a:rPr lang="ru-RU" sz="1800" dirty="0" smtClean="0">
                          <a:effectLst/>
                        </a:rPr>
                        <a:t>врачей</a:t>
                      </a:r>
                      <a:r>
                        <a:rPr lang="ru-RU" sz="1800" baseline="0" dirty="0" smtClean="0">
                          <a:effectLst/>
                        </a:rPr>
                        <a:t> к детскому населению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Число посещений врачами на дому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</a:tr>
              <a:tr h="7711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всего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</a:t>
                      </a:r>
                      <a:r>
                        <a:rPr lang="ru-RU" sz="1800" dirty="0" smtClean="0">
                          <a:effectLst/>
                        </a:rPr>
                        <a:t>о </a:t>
                      </a:r>
                      <a:r>
                        <a:rPr lang="ru-RU" sz="1800" dirty="0">
                          <a:effectLst/>
                        </a:rPr>
                        <a:t>поводу заболеваний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профилактические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348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Выполнено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</a:t>
                      </a:r>
                      <a:r>
                        <a:rPr lang="ru-RU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90394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41918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36007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15692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</a:tr>
              <a:tr h="9954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Выполнено 4+5 филиал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148806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88,7%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60191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41,4%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62394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154,1%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26066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1907" marR="3190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210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-9056" y="0"/>
            <a:ext cx="12201056" cy="6457071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45176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28" y="234864"/>
            <a:ext cx="11521440" cy="73866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            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734" y="716023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86265" y="323885"/>
            <a:ext cx="10466363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49263" algn="ctr" eaLnBrk="1" hangingPunct="1"/>
            <a:r>
              <a:rPr lang="ru-RU" sz="2800" b="1" i="1" u="sng" dirty="0" smtClean="0">
                <a:solidFill>
                  <a:srgbClr val="FF0000"/>
                </a:solidFill>
                <a:latin typeface="+mn-lt"/>
              </a:rPr>
              <a:t>Анализ заболеваемости среди населения:</a:t>
            </a:r>
            <a:endParaRPr lang="ru-RU" sz="2800" b="1" i="1" dirty="0">
              <a:solidFill>
                <a:srgbClr val="FF0000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xmlns="" val="3879561365"/>
              </p:ext>
            </p:extLst>
          </p:nvPr>
        </p:nvGraphicFramePr>
        <p:xfrm>
          <a:off x="817324" y="956308"/>
          <a:ext cx="470647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xmlns="" val="1282899200"/>
              </p:ext>
            </p:extLst>
          </p:nvPr>
        </p:nvGraphicFramePr>
        <p:xfrm>
          <a:off x="6142317" y="1067298"/>
          <a:ext cx="4706471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725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5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-3638" y="0"/>
            <a:ext cx="12197209" cy="6416431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47218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1200" y="234864"/>
            <a:ext cx="2300068" cy="295465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sz="2400" dirty="0" smtClean="0"/>
              <a:t>            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i="1" kern="1200" dirty="0">
                <a:latin typeface="+mn-lt"/>
                <a:ea typeface="+mn-ea"/>
                <a:cs typeface="+mn-cs"/>
              </a:rPr>
              <a:t>Количество пациентов, состоящих под диспансерным </a:t>
            </a:r>
            <a:r>
              <a:rPr lang="ru-RU" sz="2400" i="1" kern="1200" dirty="0" smtClean="0">
                <a:latin typeface="+mn-lt"/>
                <a:ea typeface="+mn-ea"/>
                <a:cs typeface="+mn-cs"/>
              </a:rPr>
              <a:t>наблюдением.</a:t>
            </a:r>
            <a:endParaRPr lang="ru-RU" sz="2400" i="1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734" y="716023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902348" y="233115"/>
            <a:ext cx="10466363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49263" algn="ctr" eaLnBrk="1" hangingPunct="1"/>
            <a:r>
              <a:rPr lang="ru-RU" sz="2800" b="1" i="1" u="sng" dirty="0" smtClean="0">
                <a:solidFill>
                  <a:srgbClr val="FF0000"/>
                </a:solidFill>
                <a:latin typeface="+mn-lt"/>
              </a:rPr>
              <a:t>Взятие на диспансерный учет.</a:t>
            </a:r>
            <a:endParaRPr lang="ru-RU" sz="2800" b="1" i="1" dirty="0">
              <a:solidFill>
                <a:srgbClr val="FF0000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xmlns="" val="466698621"/>
              </p:ext>
            </p:extLst>
          </p:nvPr>
        </p:nvGraphicFramePr>
        <p:xfrm>
          <a:off x="832477" y="1101891"/>
          <a:ext cx="5805269" cy="49267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xmlns="" val="1249542886"/>
              </p:ext>
            </p:extLst>
          </p:nvPr>
        </p:nvGraphicFramePr>
        <p:xfrm>
          <a:off x="331402" y="1033334"/>
          <a:ext cx="9123083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xmlns="" val="25658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17871" y="0"/>
            <a:ext cx="12197209" cy="656705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8598568" y="0"/>
            <a:ext cx="3616512" cy="6423908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16560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28" y="234864"/>
            <a:ext cx="11521440" cy="3693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 smtClean="0"/>
              <a:t>                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</a:t>
            </a:r>
            <a:endParaRPr lang="ru-RU" sz="2400" b="1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6461" y="0"/>
            <a:ext cx="594953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конце 2017 года в работу филиала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внедрена программа Департамента Здравоохранения г. Москвы 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«Входная группа».</a:t>
            </a:r>
            <a:r>
              <a:rPr lang="en-US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/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Которая создана для более комфортных условий обслуживания пациентов. Так же внедрена система «5С», которая приучает сортировать, систематизировать, содержать в чистоте, стандартизировать и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совершенстворвать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что позволило сотрудникам поликлиники организовать свое рабочее место и время с наибольшей эффективностью.</a:t>
            </a:r>
            <a:endParaRPr lang="ru-RU" sz="2200" b="1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Picture 101" descr="C:\Users\User\Desktop\image-15-01-18-06-13-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6186" y="0"/>
            <a:ext cx="436581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6221" y="3604960"/>
            <a:ext cx="2406885" cy="321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7610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17871" y="0"/>
            <a:ext cx="12197209" cy="63646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32546" y="234863"/>
            <a:ext cx="9567461" cy="615553"/>
          </a:xfrm>
        </p:spPr>
        <p:txBody>
          <a:bodyPr>
            <a:normAutofit/>
          </a:bodyPr>
          <a:lstStyle/>
          <a:p>
            <a:pPr algn="ctr" defTabSz="914400"/>
            <a:r>
              <a:rPr lang="ru-RU" sz="3200" i="1" kern="1200" dirty="0" smtClean="0">
                <a:solidFill>
                  <a:srgbClr val="FF0000"/>
                </a:solidFill>
              </a:rPr>
              <a:t>Отделение медицинской реабилитации</a:t>
            </a:r>
            <a:endParaRPr lang="ru-RU" sz="3200" i="1" kern="12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8546" y="978569"/>
            <a:ext cx="116305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400" b="1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2017 году на базе отделения реабилитации организованы занятия «Скандинавской ходьбы».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группу «Скандинавской ходьбы» входят пациенты: с заболеваниями опорно-двигательного аппарата, эндокринологическими заболеваниями.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При занятии ходьбой  с палками работают все основные группы мышц, разгружается позвоночник, улучшается работа сердечно-сосудистой системы, мозга, опорно-двигательной системы и всех внутренних органов. «Скандинавская ходьба» - это эффективной метод профилактики от всех болезней и избыточного веса, а также путь общения для людей, живущих в мегаполисе.</a:t>
            </a:r>
          </a:p>
          <a:p>
            <a:pPr lvl="0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Хотите выглядеть стройнее, выправить осанку, сбросить лишний вес, быть здоровым - приходите к нам!</a:t>
            </a:r>
          </a:p>
          <a:p>
            <a:pPr lvl="0"/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736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-5209" y="-2"/>
            <a:ext cx="12197209" cy="63646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18845" y="429103"/>
            <a:ext cx="6978316" cy="55064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2672" y="992698"/>
            <a:ext cx="4428292" cy="4379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346092" y="4986215"/>
            <a:ext cx="4345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/>
              <a:t>СКАНДИНАВСКАЯ ХОДЬБА</a:t>
            </a:r>
            <a:endParaRPr lang="ru-RU" sz="2000" b="1" u="sng" dirty="0"/>
          </a:p>
        </p:txBody>
      </p:sp>
      <p:sp>
        <p:nvSpPr>
          <p:cNvPr id="6" name="TextBox 5"/>
          <p:cNvSpPr txBox="1"/>
          <p:nvPr/>
        </p:nvSpPr>
        <p:spPr>
          <a:xfrm>
            <a:off x="351692" y="5611446"/>
            <a:ext cx="4001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u="sng" dirty="0" smtClean="0"/>
              <a:t>ЗАНЯТИЯ НА ТРЕНАЖЕРАХ</a:t>
            </a:r>
            <a:endParaRPr lang="ru-RU" sz="1600" b="1" u="sng" dirty="0"/>
          </a:p>
        </p:txBody>
      </p:sp>
    </p:spTree>
    <p:extLst>
      <p:ext uri="{BB962C8B-B14F-4D97-AF65-F5344CB8AC3E}">
        <p14:creationId xmlns:p14="http://schemas.microsoft.com/office/powerpoint/2010/main" xmlns="" val="327312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9153" cy="636477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2146" y="234863"/>
            <a:ext cx="8957861" cy="615553"/>
          </a:xfrm>
        </p:spPr>
        <p:txBody>
          <a:bodyPr>
            <a:normAutofit/>
          </a:bodyPr>
          <a:lstStyle/>
          <a:p>
            <a:pPr algn="r" defTabSz="914400"/>
            <a:r>
              <a:rPr lang="ru-RU" sz="3200" i="1" kern="1200" dirty="0" smtClean="0">
                <a:solidFill>
                  <a:srgbClr val="FF0000"/>
                </a:solidFill>
              </a:rPr>
              <a:t>Женская консультация</a:t>
            </a:r>
            <a:endParaRPr lang="ru-RU" sz="3200" i="1" kern="12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459" y="117693"/>
            <a:ext cx="55717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ГБУЗ «ГП №23 ДЗМ» филиале №5 открыта «Школа для беременных».</a:t>
            </a:r>
          </a:p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Проводятся семинары и практические занятия для подготовки женщин к родам.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Занятия направлены на укрепление мышц тазового дна и улучшение маточно-плацентарного кровотока.</a:t>
            </a:r>
          </a:p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За 2017 год на учет встало 808 беременных.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8662" y="786063"/>
            <a:ext cx="6128958" cy="52484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836382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53" y="0"/>
            <a:ext cx="12199153" cy="6364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5174" y="162873"/>
            <a:ext cx="3326734" cy="32064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-123733" y="1278610"/>
            <a:ext cx="554900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Занятия проводит инструктор ЛФК под руководством заведующей женской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консультацией.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56" t="-161" r="-2" b="18324"/>
          <a:stretch/>
        </p:blipFill>
        <p:spPr>
          <a:xfrm>
            <a:off x="4586118" y="2670048"/>
            <a:ext cx="3572831" cy="36271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0268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53" y="0"/>
            <a:ext cx="12199153" cy="63647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4829" y="89233"/>
            <a:ext cx="466825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 ГБУЗ «ГП №23 ДЗМ» филиале №5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организованы семинарские занятия с родителями, по уходу за детьми первого года жизни с элементами массажа, занятия проводит заведующий КДО №2 Бондаренко Нина Васильевна и массажист детского отделения.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1365" y="89233"/>
            <a:ext cx="6156963" cy="49977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2887" y="4279168"/>
            <a:ext cx="3225064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970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-1" y="-30663"/>
            <a:ext cx="12201057" cy="6423908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34959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452" y="234864"/>
            <a:ext cx="10818056" cy="67710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 smtClean="0"/>
              <a:t> </a:t>
            </a:r>
            <a:br>
              <a:rPr lang="ru-RU" sz="2400" dirty="0" smtClean="0"/>
            </a:b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734" y="716023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25342005"/>
              </p:ext>
            </p:extLst>
          </p:nvPr>
        </p:nvGraphicFramePr>
        <p:xfrm>
          <a:off x="872198" y="3497943"/>
          <a:ext cx="10691445" cy="25983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1747"/>
                <a:gridCol w="1044818"/>
                <a:gridCol w="1094683"/>
                <a:gridCol w="883139"/>
                <a:gridCol w="2188307"/>
                <a:gridCol w="1358147"/>
                <a:gridCol w="2030604"/>
              </a:tblGrid>
              <a:tr h="1463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ЛПУ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Всего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Медицинское</a:t>
                      </a:r>
                      <a:r>
                        <a:rPr lang="ru-RU" sz="1800" baseline="0" dirty="0" smtClean="0">
                          <a:effectLst/>
                        </a:rPr>
                        <a:t> 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обеспечение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ЛЛО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ЕМИАС,</a:t>
                      </a:r>
                      <a:r>
                        <a:rPr lang="ru-RU" sz="18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отсутствие врачей-специалистов, организация работы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Прикрепление</a:t>
                      </a:r>
                      <a:r>
                        <a:rPr lang="ru-RU" sz="1800" baseline="0" dirty="0" smtClean="0">
                          <a:effectLst/>
                        </a:rPr>
                        <a:t> и прочие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Получение продуктов питания</a:t>
                      </a:r>
                      <a:r>
                        <a:rPr lang="ru-RU" sz="1800" baseline="0" dirty="0" smtClean="0">
                          <a:effectLst/>
                        </a:rPr>
                        <a:t> по заключению врачей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</a:tr>
              <a:tr h="10210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Филиал </a:t>
                      </a:r>
                      <a:r>
                        <a:rPr lang="ru-RU" sz="1800" dirty="0" smtClean="0">
                          <a:effectLst/>
                        </a:rPr>
                        <a:t>№5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  <a:r>
                        <a:rPr lang="ru-RU" sz="1800" dirty="0" smtClean="0">
                          <a:effectLst/>
                        </a:rPr>
                        <a:t>241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85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 13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61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73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9</a:t>
                      </a: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36" marR="64636" marT="0" marB="0"/>
                </a:tc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717451" y="-97532"/>
            <a:ext cx="10925389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u="sng" dirty="0" smtClean="0">
              <a:solidFill>
                <a:srgbClr val="FF0000"/>
              </a:solidFill>
              <a:latin typeface="+mn-lt"/>
            </a:endParaRP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u="sng" dirty="0" smtClean="0">
                <a:solidFill>
                  <a:srgbClr val="FF0000"/>
                </a:solidFill>
                <a:latin typeface="+mn-lt"/>
              </a:rPr>
              <a:t>Работа </a:t>
            </a: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с обращениями </a:t>
            </a:r>
            <a:r>
              <a:rPr lang="ru-RU" sz="2400" b="1" i="1" u="sng" dirty="0" smtClean="0">
                <a:solidFill>
                  <a:srgbClr val="FF0000"/>
                </a:solidFill>
                <a:latin typeface="+mn-lt"/>
              </a:rPr>
              <a:t>граждан</a:t>
            </a:r>
          </a:p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u="sng" dirty="0">
              <a:solidFill>
                <a:srgbClr val="FF0000"/>
              </a:solidFill>
              <a:latin typeface="+mn-lt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>
                <a:solidFill>
                  <a:schemeClr val="tx2"/>
                </a:solidFill>
                <a:latin typeface="+mn-lt"/>
              </a:rPr>
              <a:t>Важным разделом работы, которому уделялось и уделяется большое внимание – это рассмотрение обращений граждан. Все поступившие обращения рассмотрены в установленные сроки, на врачебной комиссии с принятием управленческих решений. Заявителям даны ответы. По обоснованным обращениям вынесены дисциплинарные взыскания.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418138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151663" y="0"/>
            <a:ext cx="12041908" cy="6340116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6327" name="think-cell Slide" r:id="rId5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0321" y="68608"/>
            <a:ext cx="1163032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Отчет работы ГБУЗ «ГП № 23 ДЗМ» 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филиала № 5 за 2017 год</a:t>
            </a:r>
            <a:endParaRPr lang="ru-RU" sz="3200" b="1" i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ГБУЗ «ГП № 23 ДЗМ» филиал № 5 открыт 10.02.2017. Расположен в новом районе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Некрасовка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по адресу: ул. Недорубова, д. 2, в шестиэтажном здании. </a:t>
            </a:r>
            <a:r>
              <a:rPr lang="ru-RU" sz="2400" b="1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Это - многопрофильное лечебно-диагностическое учреждение, оказывающее первичную медико-санитарную помощь, </a:t>
            </a:r>
            <a:r>
              <a:rPr lang="ru-RU" sz="2400" b="1" i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специализированную, в т. ч.  </a:t>
            </a:r>
            <a:r>
              <a:rPr lang="ru-RU" sz="2400" b="1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гинекологическую </a:t>
            </a:r>
            <a:r>
              <a:rPr lang="ru-RU" sz="2400" b="1" i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помощь взрослому </a:t>
            </a:r>
            <a:r>
              <a:rPr lang="ru-RU" sz="2400" b="1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детскому населению района </a:t>
            </a:r>
            <a:r>
              <a:rPr lang="ru-RU" sz="2400" b="1" i="1" dirty="0" err="1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Некрасовка</a:t>
            </a:r>
            <a:r>
              <a:rPr lang="ru-RU" sz="2400" b="1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города Москвы, а также </a:t>
            </a:r>
            <a:r>
              <a:rPr lang="ru-RU" sz="2400" b="1" i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прикрепленному населению </a:t>
            </a:r>
            <a:r>
              <a:rPr lang="ru-RU" sz="2400" b="1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Московской области. </a:t>
            </a:r>
            <a:r>
              <a:rPr lang="ru-RU" sz="24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Структурные подразделения выполнены с учётом отсутствия пересечения потоков детского и взрослого населения. </a:t>
            </a:r>
            <a:r>
              <a:rPr lang="ru-RU" sz="2400" b="1" i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Территория поликлиники благоустроена</a:t>
            </a:r>
            <a:r>
              <a:rPr lang="ru-RU" sz="2400" b="1" i="1" dirty="0" smtClean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2400" b="1" i="1" dirty="0" smtClean="0">
                <a:solidFill>
                  <a:srgbClr val="002060"/>
                </a:solidFill>
              </a:rPr>
              <a:t>Мощность </a:t>
            </a:r>
            <a:r>
              <a:rPr lang="ru-RU" sz="2400" b="1" i="1" dirty="0">
                <a:solidFill>
                  <a:srgbClr val="002060"/>
                </a:solidFill>
              </a:rPr>
              <a:t>обслуживания ГБУЗ «ГП № 23 ДЗМ» филиала </a:t>
            </a:r>
            <a:r>
              <a:rPr lang="ru-RU" sz="2400" b="1" i="1" dirty="0" smtClean="0">
                <a:solidFill>
                  <a:srgbClr val="002060"/>
                </a:solidFill>
              </a:rPr>
              <a:t>№ 5</a:t>
            </a:r>
            <a:r>
              <a:rPr lang="ru-RU" sz="2400" b="1" i="1" dirty="0">
                <a:solidFill>
                  <a:srgbClr val="002060"/>
                </a:solidFill>
              </a:rPr>
              <a:t>, включая прием детского населения, составляет 750 посещений в смену, </a:t>
            </a: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</a:rPr>
              <a:t>1500 посещений в день.</a:t>
            </a:r>
          </a:p>
          <a:p>
            <a:pPr algn="just"/>
            <a:endParaRPr lang="ru-RU" sz="2400" b="1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5863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slow" p14:dur="1250" advTm="5176">
        <p:dissolve/>
      </p:transition>
    </mc:Choice>
    <mc:Fallback>
      <p:transition spd="slow" advTm="517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1" y="-326571"/>
            <a:ext cx="12192000" cy="6797709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24737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28" y="234864"/>
            <a:ext cx="11521440" cy="73866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            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734" y="716023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9827" y="1"/>
            <a:ext cx="11452499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endParaRPr lang="ru-RU" sz="2800" b="1" i="1" dirty="0" smtClean="0">
              <a:solidFill>
                <a:srgbClr val="FF0000"/>
              </a:solidFill>
            </a:endParaRPr>
          </a:p>
          <a:p>
            <a:pPr indent="450215" algn="ctr"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</a:rPr>
              <a:t>Основные </a:t>
            </a:r>
            <a:r>
              <a:rPr lang="ru-RU" sz="2800" b="1" i="1" dirty="0">
                <a:solidFill>
                  <a:srgbClr val="FF0000"/>
                </a:solidFill>
              </a:rPr>
              <a:t>задачи на </a:t>
            </a:r>
            <a:r>
              <a:rPr lang="ru-RU" sz="2800" b="1" i="1" dirty="0" smtClean="0">
                <a:solidFill>
                  <a:srgbClr val="FF0000"/>
                </a:solidFill>
              </a:rPr>
              <a:t>2018 </a:t>
            </a:r>
            <a:r>
              <a:rPr lang="ru-RU" sz="2800" b="1" i="1" dirty="0">
                <a:solidFill>
                  <a:srgbClr val="FF0000"/>
                </a:solidFill>
              </a:rPr>
              <a:t>год</a:t>
            </a:r>
          </a:p>
          <a:p>
            <a:pPr indent="450215" algn="just">
              <a:spcAft>
                <a:spcPts val="0"/>
              </a:spcAft>
            </a:pPr>
            <a:endParaRPr lang="ru-RU" sz="2400" b="1" i="1" dirty="0" smtClean="0">
              <a:solidFill>
                <a:schemeClr val="tx2"/>
              </a:solidFill>
            </a:endParaRPr>
          </a:p>
          <a:p>
            <a:pPr indent="450215" algn="just">
              <a:spcAft>
                <a:spcPts val="0"/>
              </a:spcAft>
            </a:pPr>
            <a:r>
              <a:rPr lang="ru-RU" sz="2400" b="1" i="1" dirty="0">
                <a:solidFill>
                  <a:schemeClr val="tx2"/>
                </a:solidFill>
              </a:rPr>
              <a:t> </a:t>
            </a: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tx2"/>
                </a:solidFill>
              </a:rPr>
              <a:t>Выполнение Программы Государственных Гарантий бесплатного оказания медицинской помощи в рамках ОМС на 2016 год</a:t>
            </a:r>
            <a:r>
              <a:rPr lang="ru-RU" sz="2000" b="1" i="1" dirty="0" smtClean="0">
                <a:solidFill>
                  <a:schemeClr val="tx2"/>
                </a:solidFill>
              </a:rPr>
              <a:t>,</a:t>
            </a: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/>
                </a:solidFill>
              </a:rPr>
              <a:t>Повышение </a:t>
            </a:r>
            <a:r>
              <a:rPr lang="ru-RU" sz="2000" b="1" i="1" dirty="0">
                <a:solidFill>
                  <a:schemeClr val="tx2"/>
                </a:solidFill>
              </a:rPr>
              <a:t>доступности и качества медицинской помощи в установленные сроки,</a:t>
            </a:r>
          </a:p>
          <a:p>
            <a:pPr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/>
                </a:solidFill>
              </a:rPr>
              <a:t>Продолжение работы по прикреплению  населения</a:t>
            </a:r>
            <a:r>
              <a:rPr lang="ru-RU" sz="2000" b="1" i="1" dirty="0">
                <a:solidFill>
                  <a:schemeClr val="tx2"/>
                </a:solidFill>
              </a:rPr>
              <a:t>,</a:t>
            </a:r>
          </a:p>
          <a:p>
            <a:pPr indent="-342900" algn="just"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chemeClr val="tx2"/>
                </a:solidFill>
              </a:rPr>
              <a:t>Рациональное использование кадров, обеспечение взаимозаменяемости, привлечение новых сотрудников для работы в </a:t>
            </a:r>
            <a:r>
              <a:rPr lang="ru-RU" sz="2000" b="1" i="1" dirty="0" smtClean="0">
                <a:solidFill>
                  <a:schemeClr val="tx2"/>
                </a:solidFill>
              </a:rPr>
              <a:t>филиале,</a:t>
            </a: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/>
                </a:solidFill>
              </a:rPr>
              <a:t>Организация </a:t>
            </a:r>
            <a:r>
              <a:rPr lang="ru-RU" sz="2000" b="1" i="1" dirty="0">
                <a:solidFill>
                  <a:schemeClr val="tx2"/>
                </a:solidFill>
              </a:rPr>
              <a:t>работы по внедрению платных </a:t>
            </a:r>
            <a:r>
              <a:rPr lang="ru-RU" sz="2000" b="1" i="1" dirty="0" smtClean="0">
                <a:solidFill>
                  <a:schemeClr val="tx2"/>
                </a:solidFill>
              </a:rPr>
              <a:t>услуг,</a:t>
            </a: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/>
                </a:solidFill>
              </a:rPr>
              <a:t>Непрерывное обучение врачей ВОП по смежным специальностям,</a:t>
            </a: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/>
                </a:solidFill>
              </a:rPr>
              <a:t>Внедрение проекта «Активное долголетие» совместно с сотрудниками ТЦСО,</a:t>
            </a: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/>
                </a:solidFill>
              </a:rPr>
              <a:t>Проведение лекций в образовательных учреждениях г. Москвы «Здоровая столица»,</a:t>
            </a: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/>
                </a:solidFill>
              </a:rPr>
              <a:t>Открытие аптечного пункта на базе филиала №5,</a:t>
            </a: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 smtClean="0">
                <a:solidFill>
                  <a:schemeClr val="tx2"/>
                </a:solidFill>
              </a:rPr>
              <a:t>Организовать «Кабинет Охраны Зрения».</a:t>
            </a:r>
            <a:endParaRPr lang="ru-RU" sz="2000" b="1" i="1" dirty="0">
              <a:solidFill>
                <a:schemeClr val="tx2"/>
              </a:solidFill>
            </a:endParaRPr>
          </a:p>
          <a:p>
            <a:pPr indent="-342900" algn="just">
              <a:buFont typeface="Arial" panose="020B0604020202020204" pitchFamily="34" charset="0"/>
              <a:buChar char="•"/>
            </a:pPr>
            <a:endParaRPr lang="ru-RU" sz="2200" b="1" i="1" dirty="0">
              <a:solidFill>
                <a:schemeClr val="tx2"/>
              </a:solidFill>
            </a:endParaRPr>
          </a:p>
          <a:p>
            <a:pPr lvl="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5514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27137"/>
            <a:ext cx="12193057" cy="6396910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50276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06722" y="1578797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5287" y="971517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3727" y="408448"/>
            <a:ext cx="3774264" cy="2830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2633" y="136389"/>
            <a:ext cx="3318596" cy="2488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0339" y="3752082"/>
            <a:ext cx="3171434" cy="2370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52859" y="2963437"/>
            <a:ext cx="1876470" cy="3361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71210" y="2717287"/>
            <a:ext cx="2746282" cy="3661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0952" y="29752"/>
            <a:ext cx="2664183" cy="3225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13027" y="3239146"/>
            <a:ext cx="2314215" cy="3085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94636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3057" cy="6401355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54355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28" y="234864"/>
            <a:ext cx="11521440" cy="73866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             </a:t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734" y="716023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1565" y="853862"/>
            <a:ext cx="5085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endParaRPr lang="ru-RU" sz="44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Только  при полном взаимопонимании и доверии мы достигнем хороших результатов!!!</a:t>
            </a:r>
            <a:endParaRPr lang="ru-RU" sz="44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1576" y="234864"/>
            <a:ext cx="5859610" cy="5859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13063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60" y="0"/>
            <a:ext cx="12046740" cy="63403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59" y="95772"/>
            <a:ext cx="11571459" cy="1038682"/>
          </a:xfrm>
        </p:spPr>
        <p:txBody>
          <a:bodyPr>
            <a:noAutofit/>
          </a:bodyPr>
          <a:lstStyle/>
          <a:p>
            <a:pPr indent="450215" defTabSz="914400">
              <a:lnSpc>
                <a:spcPct val="150000"/>
              </a:lnSpc>
              <a:spcAft>
                <a:spcPts val="0"/>
              </a:spcAft>
            </a:pPr>
            <a:r>
              <a:rPr lang="ru-RU" sz="3200" i="1" kern="1200" dirty="0" smtClean="0">
                <a:solidFill>
                  <a:srgbClr val="FF0000"/>
                </a:solidFill>
              </a:rPr>
              <a:t>Основные задачи </a:t>
            </a:r>
            <a:r>
              <a:rPr lang="ru-RU" sz="3200" i="1" kern="1200" dirty="0">
                <a:solidFill>
                  <a:srgbClr val="FF0000"/>
                </a:solidFill>
              </a:rPr>
              <a:t>ГБУЗ «ГП № 23 ДЗМ» </a:t>
            </a:r>
            <a:r>
              <a:rPr lang="ru-RU" sz="3200" i="1" kern="1200" dirty="0" smtClean="0">
                <a:solidFill>
                  <a:srgbClr val="FF0000"/>
                </a:solidFill>
              </a:rPr>
              <a:t>филиала № </a:t>
            </a:r>
            <a:r>
              <a:rPr lang="ru-RU" sz="3200" i="1" kern="1200" dirty="0">
                <a:solidFill>
                  <a:srgbClr val="FF0000"/>
                </a:solidFill>
              </a:rPr>
              <a:t>5</a:t>
            </a:r>
            <a:br>
              <a:rPr lang="ru-RU" sz="3200" i="1" kern="1200" dirty="0">
                <a:solidFill>
                  <a:srgbClr val="FF0000"/>
                </a:solidFill>
              </a:rPr>
            </a:br>
            <a:endParaRPr lang="ru-RU" sz="3200" i="1" kern="1200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65" y="1499529"/>
            <a:ext cx="1173847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</a:t>
            </a:r>
            <a:r>
              <a:rPr lang="ru-RU" sz="2800" b="1" i="1" dirty="0">
                <a:solidFill>
                  <a:srgbClr val="0D0D0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оказание первичной доврачебной и врачебной помощи и некоторых видов специализированной помощи детскому и взрослому населению, в том числе на дому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ранняя диагностика заболеваний у лиц с повышенным риском развития соматических заболеваний, требующих </a:t>
            </a:r>
            <a:r>
              <a:rPr lang="ru-RU" sz="2400" b="1" i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дообследования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и лечения в амбулаторно-поликлинических учреждениях, а также в стационаре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организация и проведение профилактических мероприятий, направленных на снижение заболеваемости, инвалидности и смертности, в том числе мероприятий по санитарно-гигиеническому воспитанию и пропаганде здорового образа жизни</a:t>
            </a:r>
          </a:p>
        </p:txBody>
      </p:sp>
    </p:spTree>
    <p:extLst>
      <p:ext uri="{BB962C8B-B14F-4D97-AF65-F5344CB8AC3E}">
        <p14:creationId xmlns:p14="http://schemas.microsoft.com/office/powerpoint/2010/main" xmlns="" val="307727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6926">
        <p:dissolve/>
      </p:transition>
    </mc:Choice>
    <mc:Fallback>
      <p:transition spd="slow" advTm="692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-7485" y="0"/>
            <a:ext cx="12201056" cy="6457071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43124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734" y="716023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86265" y="323885"/>
            <a:ext cx="10466363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49263" algn="ctr" eaLnBrk="1" hangingPunct="1"/>
            <a:r>
              <a:rPr lang="ru-RU" sz="2800" b="1" i="1" u="sng" dirty="0" smtClean="0">
                <a:solidFill>
                  <a:srgbClr val="FF0000"/>
                </a:solidFill>
                <a:latin typeface="+mn-lt"/>
              </a:rPr>
              <a:t>ПРИКРЕПЛЕННОЕ НАСЕЛЕНИЕ 2017 ГОД </a:t>
            </a:r>
            <a:endParaRPr lang="ru-RU" sz="2800" b="1" i="1" dirty="0">
              <a:solidFill>
                <a:srgbClr val="FF0000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xmlns="" val="479201630"/>
              </p:ext>
            </p:extLst>
          </p:nvPr>
        </p:nvGraphicFramePr>
        <p:xfrm>
          <a:off x="717452" y="1294191"/>
          <a:ext cx="5816360" cy="4896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90544" y="2108902"/>
            <a:ext cx="4899708" cy="3269023"/>
          </a:xfrm>
          <a:prstGeom prst="rect">
            <a:avLst/>
          </a:prstGeom>
          <a:ln w="190500" cap="sq">
            <a:solidFill>
              <a:schemeClr val="tx2">
                <a:lumMod val="10000"/>
                <a:lumOff val="90000"/>
              </a:schemeClr>
            </a:solidFill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86985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60" y="0"/>
            <a:ext cx="12046740" cy="64162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86" y="234863"/>
            <a:ext cx="11138022" cy="553998"/>
          </a:xfrm>
        </p:spPr>
        <p:txBody>
          <a:bodyPr>
            <a:normAutofit/>
          </a:bodyPr>
          <a:lstStyle/>
          <a:p>
            <a:pPr algn="ctr" defTabSz="914400"/>
            <a:r>
              <a:rPr lang="ru-RU" sz="3200" i="1" kern="1200" dirty="0" smtClean="0">
                <a:solidFill>
                  <a:srgbClr val="FF0000"/>
                </a:solidFill>
              </a:rPr>
              <a:t>Структура </a:t>
            </a:r>
            <a:r>
              <a:rPr lang="ru-RU" sz="3200" i="1" kern="1200" dirty="0">
                <a:solidFill>
                  <a:srgbClr val="FF0000"/>
                </a:solidFill>
              </a:rPr>
              <a:t>ГБУЗ «ГП № 23 ДЗМ» </a:t>
            </a:r>
            <a:r>
              <a:rPr lang="ru-RU" sz="3200" i="1" kern="1200" dirty="0" smtClean="0">
                <a:solidFill>
                  <a:srgbClr val="FF0000"/>
                </a:solidFill>
              </a:rPr>
              <a:t>филиал </a:t>
            </a:r>
            <a:r>
              <a:rPr lang="ru-RU" sz="3200" i="1" kern="1200" dirty="0">
                <a:solidFill>
                  <a:srgbClr val="FF0000"/>
                </a:solidFill>
              </a:rPr>
              <a:t>№ 5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1986" y="788861"/>
            <a:ext cx="11420414" cy="7971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i="1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Терапевтическая 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служба:</a:t>
            </a:r>
          </a:p>
          <a:p>
            <a:pPr lvl="0" indent="-457200" algn="just"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Терапевтическое отделение</a:t>
            </a:r>
            <a:r>
              <a:rPr lang="en-US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(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терапевты, ВОП)</a:t>
            </a:r>
          </a:p>
          <a:p>
            <a:pPr lvl="0" indent="-457200" algn="just"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Консультативно-диагностическое отделение</a:t>
            </a:r>
          </a:p>
          <a:p>
            <a:pPr lvl="0" indent="-285750" algn="just"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 Профилактическое отделение</a:t>
            </a:r>
          </a:p>
          <a:p>
            <a:pPr lvl="0" indent="-285750" algn="just"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 Реабилитационное отделение</a:t>
            </a:r>
          </a:p>
          <a:p>
            <a:pPr lvl="0" algn="just"/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Женская консультация</a:t>
            </a:r>
          </a:p>
          <a:p>
            <a:pPr lvl="0" algn="just"/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Педиатрическая служба:</a:t>
            </a:r>
          </a:p>
          <a:p>
            <a:pPr lvl="0" indent="-457200" algn="just"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Педиатрическое отделение № 1 (участковая служба)</a:t>
            </a:r>
          </a:p>
          <a:p>
            <a:pPr lvl="0" indent="-457200" algn="just"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Педиатрическое отделение № 2 (отделение медицинской профилактики в ОУ)</a:t>
            </a:r>
          </a:p>
          <a:p>
            <a:pPr lvl="0" indent="-457200" algn="just"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Консультативно-диагностическое отделение</a:t>
            </a:r>
          </a:p>
          <a:p>
            <a:pPr marL="457200" lvl="0" indent="-457200">
              <a:buFontTx/>
              <a:buChar char="-"/>
            </a:pPr>
            <a:endParaRPr lang="ru-RU" sz="2800" dirty="0" smtClean="0">
              <a:solidFill>
                <a:srgbClr val="1F497D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endParaRPr lang="ru-RU" sz="2800" dirty="0" smtClean="0">
              <a:solidFill>
                <a:srgbClr val="1F497D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endParaRPr lang="ru-RU" sz="2800" dirty="0" smtClean="0">
              <a:solidFill>
                <a:srgbClr val="1F497D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marL="457200" lvl="0" indent="-457200">
              <a:buFontTx/>
              <a:buChar char="-"/>
            </a:pPr>
            <a:endParaRPr lang="ru-RU" sz="2800" dirty="0" smtClean="0">
              <a:solidFill>
                <a:srgbClr val="1F497D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lvl="0"/>
            <a:endParaRPr lang="ru-RU" sz="2800" dirty="0" smtClean="0">
              <a:solidFill>
                <a:srgbClr val="1F497D">
                  <a:lumMod val="50000"/>
                </a:srgbClr>
              </a:solidFill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endParaRPr lang="ru-RU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779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60" y="0"/>
            <a:ext cx="12046740" cy="64162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491" y="250362"/>
            <a:ext cx="11138022" cy="492443"/>
          </a:xfrm>
        </p:spPr>
        <p:txBody>
          <a:bodyPr>
            <a:normAutofit/>
          </a:bodyPr>
          <a:lstStyle/>
          <a:p>
            <a:pPr marL="457200" lvl="0" indent="-457200" algn="ctr" defTabSz="914400"/>
            <a:r>
              <a:rPr lang="ru-RU" sz="3200" i="1" kern="1200" dirty="0" smtClean="0">
                <a:solidFill>
                  <a:srgbClr val="FF0000"/>
                </a:solidFill>
              </a:rPr>
              <a:t>Консультативно-диагностическое отделение № 1</a:t>
            </a:r>
            <a:endParaRPr lang="ru-RU" sz="3200" i="1" kern="1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4487" y="1331792"/>
            <a:ext cx="1138101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Врач-кардиолог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Врач-невролог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Врач-офтальмолог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Врач-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оториноларинголог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Врач-хирург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Врач-уролог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Врач-эндокринолог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Функциональная диагностика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Ультразвуковая диагностика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marL="342900" lvl="0" indent="-342900" algn="just">
              <a:buFontTx/>
              <a:buChar char="-"/>
            </a:pP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Лучевая диагностика</a:t>
            </a:r>
          </a:p>
          <a:p>
            <a:pPr lvl="0" algn="just"/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(рентгенография, </a:t>
            </a:r>
            <a:r>
              <a:rPr lang="ru-RU" sz="2400" b="1" i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флюрография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МРТ)</a:t>
            </a:r>
          </a:p>
          <a:p>
            <a:pPr lvl="0" algn="just"/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-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Лабораторная диагностика</a:t>
            </a:r>
            <a:endParaRPr lang="ru-RU" sz="2400" b="1" i="1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3996" y="847509"/>
            <a:ext cx="5279755" cy="41834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14832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60" y="0"/>
            <a:ext cx="12046740" cy="6424246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62492" name="think-cell Slide" r:id="rId4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28" y="234864"/>
            <a:ext cx="11521440" cy="36933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dirty="0" smtClean="0"/>
              <a:t>                 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      </a:t>
            </a:r>
            <a:endParaRPr lang="ru-RU" sz="2400" b="1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3350" y="187568"/>
            <a:ext cx="646860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Консультативно-диагностическое </a:t>
            </a:r>
            <a:r>
              <a:rPr lang="ru-RU" sz="3200" b="1" i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отделение №</a:t>
            </a:r>
            <a:r>
              <a:rPr lang="ru-RU" sz="32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</a:t>
            </a: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just"/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   Врач-</a:t>
            </a:r>
            <a:r>
              <a:rPr lang="ru-RU" sz="2000" b="1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оториноларинголог</a:t>
            </a:r>
            <a:endParaRPr lang="ru-RU" sz="2000" b="1" i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 - офтальмолог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 –акушер-гинеколог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Врач-невролог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Врач-ортопед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Врач-эндокринолог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 –кардиолог детский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 – хирург детский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Врач-уролог-</a:t>
            </a:r>
            <a:r>
              <a:rPr lang="ru-RU" sz="2000" b="1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андролог</a:t>
            </a: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детский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 функциональной диагностики</a:t>
            </a:r>
          </a:p>
          <a:p>
            <a:pPr marL="342900" indent="-342900" algn="just">
              <a:buFontTx/>
              <a:buChar char="-"/>
            </a:pPr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Врач -УЗИ</a:t>
            </a:r>
          </a:p>
          <a:p>
            <a:pPr algn="just"/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Прием врачей специалистов проводится в две смены с 8.00 до 20.00</a:t>
            </a:r>
          </a:p>
          <a:p>
            <a:pPr algn="just"/>
            <a:r>
              <a:rPr lang="ru-RU" sz="20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	При необходимости маршрутизация детей осуществляется в лечебные учреждения 3 уровня.</a:t>
            </a:r>
          </a:p>
        </p:txBody>
      </p:sp>
      <p:sp>
        <p:nvSpPr>
          <p:cNvPr id="36928" name="AutoShape 64" descr="https://apf.mail.ru/cgi-bin/readmsg?id=15185097010000000997;0;2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930" name="AutoShape 66" descr="https://apf.mail.ru/cgi-bin/readmsg?id=15185097010000000997;0;2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6932" name="AutoShape 68" descr="https://apf.mail.ru/cgi-bin/readmsg?id=15185097010000000997;0;2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5" descr="https://apf.mail.ru/cgi-bin/readmsg/IMG_2148.JPG?id=15185097010000000999%3B0%3B6&amp;x-email=polina19.86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89365" y="419530"/>
            <a:ext cx="4068100" cy="56025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9620" y="1699819"/>
            <a:ext cx="1871276" cy="25031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14114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260" y="0"/>
            <a:ext cx="12046740" cy="64115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862" y="234863"/>
            <a:ext cx="10209145" cy="615553"/>
          </a:xfrm>
        </p:spPr>
        <p:txBody>
          <a:bodyPr>
            <a:normAutofit/>
          </a:bodyPr>
          <a:lstStyle/>
          <a:p>
            <a:pPr algn="ctr" defTabSz="914400"/>
            <a:r>
              <a:rPr lang="ru-RU" sz="3200" i="1" kern="1200" dirty="0" smtClean="0">
                <a:solidFill>
                  <a:srgbClr val="FF0000"/>
                </a:solidFill>
              </a:rPr>
              <a:t>Педиатрическое  отделение </a:t>
            </a:r>
            <a:r>
              <a:rPr lang="ru-RU" sz="3200" i="1" kern="1200" dirty="0">
                <a:solidFill>
                  <a:srgbClr val="FF0000"/>
                </a:solidFill>
              </a:rPr>
              <a:t>№ 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0639" y="779248"/>
            <a:ext cx="701798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Aft>
                <a:spcPts val="0"/>
              </a:spcAft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Оказывает первичную медико-санитарную помощь в 3-х образовательных комплексах района </a:t>
            </a:r>
            <a:r>
              <a:rPr lang="ru-RU" sz="2400" b="1" i="1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Некрасовка</a:t>
            </a: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города Москвы. В составе 3-х образовательных комплексов: 4 школьных отделения и 5 дошкольных отделений. Из них, 01.09.2017 открыты: ГБОУ Школа № 2048 на 2100 учащихся и дошкольное отделение ГБОУ Школа № 2051 на 312 детей. </a:t>
            </a:r>
          </a:p>
          <a:p>
            <a:pPr indent="-342900">
              <a:spcAft>
                <a:spcPts val="0"/>
              </a:spcAft>
              <a:buFontTx/>
              <a:buChar char="-"/>
            </a:pPr>
            <a:r>
              <a:rPr lang="ru-RU" sz="2400" b="1" i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Общая численность учащихся в 3-х образовательных комплексах на 01.12.2017 – 6003. </a:t>
            </a:r>
          </a:p>
        </p:txBody>
      </p:sp>
      <p:pic>
        <p:nvPicPr>
          <p:cNvPr id="5" name="Picture 3" descr="C:\Users\nevrolog-207\Desktop\пара\IMG-20180208-WA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3280" y="2170176"/>
            <a:ext cx="4756308" cy="4035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289324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454"/>
          <a:stretch/>
        </p:blipFill>
        <p:spPr>
          <a:xfrm>
            <a:off x="694142" y="0"/>
            <a:ext cx="11506914" cy="6472639"/>
          </a:xfrm>
          <a:prstGeom prst="rect">
            <a:avLst/>
          </a:prstGeom>
        </p:spPr>
      </p:pic>
      <p:graphicFrame>
        <p:nvGraphicFramePr>
          <p:cNvPr id="3" name="Object 2" hidden="1"/>
          <p:cNvGraphicFramePr>
            <a:graphicFrameLocks noChangeAspect="1"/>
          </p:cNvGraphicFramePr>
          <p:nvPr>
            <p:extLst/>
          </p:nvPr>
        </p:nvGraphicFramePr>
        <p:xfrm>
          <a:off x="1524270" y="1"/>
          <a:ext cx="161974" cy="161974"/>
        </p:xfrm>
        <a:graphic>
          <a:graphicData uri="http://schemas.openxmlformats.org/presentationml/2006/ole">
            <p:oleObj spid="_x0000_s39039" name="think-cell Slide" r:id="rId5" imgW="360" imgH="360" progId="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828" y="234864"/>
            <a:ext cx="11521440" cy="73866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smtClean="0"/>
              <a:t>             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79828" y="1699820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9829" y="492369"/>
            <a:ext cx="11521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9827" y="604196"/>
            <a:ext cx="114088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9827" y="492369"/>
            <a:ext cx="11408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401" y="492369"/>
            <a:ext cx="11444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9827" y="604196"/>
            <a:ext cx="113104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775" y="716023"/>
            <a:ext cx="11324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7452" y="861701"/>
            <a:ext cx="11183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734" y="136390"/>
            <a:ext cx="113935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 smtClean="0">
              <a:latin typeface="+mj-lt"/>
              <a:ea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     </a:t>
            </a:r>
            <a:endParaRPr lang="ru-RU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8734" y="716023"/>
            <a:ext cx="11393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smtClean="0">
                <a:solidFill>
                  <a:schemeClr val="tx2"/>
                </a:solidFill>
              </a:rPr>
              <a:t>        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293309"/>
              </p:ext>
            </p:extLst>
          </p:nvPr>
        </p:nvGraphicFramePr>
        <p:xfrm>
          <a:off x="677111" y="1386435"/>
          <a:ext cx="10618205" cy="2082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4222"/>
                <a:gridCol w="2729132"/>
                <a:gridCol w="2700997"/>
                <a:gridCol w="3063854"/>
              </a:tblGrid>
              <a:tr h="8624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201</a:t>
                      </a:r>
                      <a:r>
                        <a:rPr lang="en-US" sz="1800" dirty="0" smtClean="0">
                          <a:effectLst/>
                        </a:rPr>
                        <a:t>7</a:t>
                      </a:r>
                      <a:r>
                        <a:rPr lang="ru-RU" sz="1800" dirty="0" smtClean="0">
                          <a:effectLst/>
                        </a:rPr>
                        <a:t>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55" dirty="0">
                          <a:effectLst/>
                        </a:rPr>
                        <a:t>По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25" dirty="0">
                          <a:effectLst/>
                        </a:rPr>
                        <a:t>штату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indent="-317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15" dirty="0">
                          <a:effectLst/>
                        </a:rPr>
                        <a:t>Физические лица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Укомплектованность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</a:tr>
              <a:tr h="493764">
                <a:tc>
                  <a:txBody>
                    <a:bodyPr/>
                    <a:lstStyle/>
                    <a:p>
                      <a:pPr marL="889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15" dirty="0">
                          <a:effectLst/>
                        </a:rPr>
                        <a:t>Врачи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</a:rPr>
                        <a:t>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62,5%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</a:tr>
              <a:tr h="726719">
                <a:tc>
                  <a:txBody>
                    <a:bodyPr/>
                    <a:lstStyle/>
                    <a:p>
                      <a:pPr marL="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10" dirty="0" smtClean="0">
                          <a:effectLst/>
                        </a:rPr>
                        <a:t>Средний медперсонал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</a:rPr>
                        <a:t>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</a:rPr>
                        <a:t>100</a:t>
                      </a:r>
                      <a:r>
                        <a:rPr lang="ru-RU" sz="1800" dirty="0" smtClean="0">
                          <a:effectLst/>
                        </a:rPr>
                        <a:t>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5102" marR="25102" marT="0" marB="0"/>
                </a:tc>
              </a:tr>
            </a:tbl>
          </a:graphicData>
        </a:graphic>
      </p:graphicFrame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012253" y="354578"/>
            <a:ext cx="1033685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449263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Укомплектованность участковой терапевтической </a:t>
            </a:r>
            <a:r>
              <a:rPr lang="ru-RU" sz="2400" b="1" i="1" u="sng" dirty="0" smtClean="0">
                <a:solidFill>
                  <a:srgbClr val="FF0000"/>
                </a:solidFill>
                <a:latin typeface="+mn-lt"/>
              </a:rPr>
              <a:t>службы</a:t>
            </a:r>
          </a:p>
          <a:p>
            <a:pPr marR="0" lvl="0" indent="449263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Количество </a:t>
            </a:r>
            <a:r>
              <a:rPr lang="ru-RU" sz="2400" b="1" i="1" dirty="0">
                <a:solidFill>
                  <a:srgbClr val="FF0000"/>
                </a:solidFill>
                <a:latin typeface="+mn-lt"/>
              </a:rPr>
              <a:t>участков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-</a:t>
            </a:r>
            <a:r>
              <a:rPr lang="en-US" sz="24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8</a:t>
            </a:r>
            <a:endParaRPr lang="ru-RU" sz="2400" b="1" i="1" dirty="0">
              <a:solidFill>
                <a:srgbClr val="FF0000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30870664"/>
              </p:ext>
            </p:extLst>
          </p:nvPr>
        </p:nvGraphicFramePr>
        <p:xfrm>
          <a:off x="672347" y="4621171"/>
          <a:ext cx="10663310" cy="18591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67950"/>
                <a:gridCol w="2180492"/>
                <a:gridCol w="2897945"/>
                <a:gridCol w="3516923"/>
              </a:tblGrid>
              <a:tr h="5314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r>
                        <a:rPr lang="ru-RU" sz="1800" dirty="0" smtClean="0">
                          <a:effectLst/>
                        </a:rPr>
                        <a:t>201</a:t>
                      </a:r>
                      <a:r>
                        <a:rPr lang="en-US" sz="1800" dirty="0" smtClean="0">
                          <a:effectLst/>
                        </a:rPr>
                        <a:t>7</a:t>
                      </a:r>
                      <a:r>
                        <a:rPr lang="ru-RU" sz="1800" dirty="0" smtClean="0">
                          <a:effectLst/>
                        </a:rPr>
                        <a:t>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55" dirty="0">
                          <a:effectLst/>
                        </a:rPr>
                        <a:t>По</a:t>
                      </a:r>
                      <a:endParaRPr lang="ru-RU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25" dirty="0">
                          <a:effectLst/>
                        </a:rPr>
                        <a:t>штату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indent="-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15" dirty="0">
                          <a:effectLst/>
                        </a:rPr>
                        <a:t>Физические лица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Укомплектованность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</a:tr>
              <a:tr h="499274">
                <a:tc>
                  <a:txBody>
                    <a:bodyPr/>
                    <a:lstStyle/>
                    <a:p>
                      <a:pPr marL="889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15" dirty="0">
                          <a:effectLst/>
                        </a:rPr>
                        <a:t>Врачи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</a:rPr>
                        <a:t>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75%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</a:tr>
              <a:tr h="728892">
                <a:tc>
                  <a:txBody>
                    <a:bodyPr/>
                    <a:lstStyle/>
                    <a:p>
                      <a:pPr marL="635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10" dirty="0" smtClean="0">
                          <a:effectLst/>
                        </a:rPr>
                        <a:t>Средний медперсонал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+mn-ea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+mn-lt"/>
                          <a:ea typeface="+mn-ea"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87,5%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607" marR="22607" marT="0" marB="0"/>
                </a:tc>
              </a:tr>
            </a:tbl>
          </a:graphicData>
        </a:graphic>
      </p:graphicFrame>
      <p:sp>
        <p:nvSpPr>
          <p:cNvPr id="26" name="Rectangle 12"/>
          <p:cNvSpPr>
            <a:spLocks noChangeArrowheads="1"/>
          </p:cNvSpPr>
          <p:nvPr/>
        </p:nvSpPr>
        <p:spPr bwMode="auto">
          <a:xfrm>
            <a:off x="694303" y="3494308"/>
            <a:ext cx="10466363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449263" algn="ctr" eaLnBrk="1" hangingPunct="1"/>
            <a:r>
              <a:rPr lang="ru-RU" sz="2400" b="1" i="1" u="sng" dirty="0">
                <a:solidFill>
                  <a:srgbClr val="FF0000"/>
                </a:solidFill>
                <a:latin typeface="+mn-lt"/>
              </a:rPr>
              <a:t>Укомплектованность участковой педиатрической службы</a:t>
            </a:r>
          </a:p>
          <a:p>
            <a:pPr indent="449263" algn="ctr" eaLnBrk="1" hangingPunct="1"/>
            <a:r>
              <a:rPr lang="ru-RU" sz="2400" b="1" i="1" dirty="0">
                <a:solidFill>
                  <a:srgbClr val="FF0000"/>
                </a:solidFill>
                <a:latin typeface="+mn-lt"/>
              </a:rPr>
              <a:t>Количество участков - </a:t>
            </a:r>
            <a:r>
              <a:rPr lang="ru-RU" sz="2400" b="1" i="1" dirty="0" smtClean="0">
                <a:solidFill>
                  <a:srgbClr val="FF0000"/>
                </a:solidFill>
                <a:latin typeface="+mn-lt"/>
              </a:rPr>
              <a:t>8</a:t>
            </a:r>
            <a:endParaRPr lang="ru-RU" sz="2400" b="1" i="1" dirty="0">
              <a:solidFill>
                <a:srgbClr val="FF0000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0364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heme/theme1.xml><?xml version="1.0" encoding="utf-8"?>
<a:theme xmlns:a="http://schemas.openxmlformats.org/drawingml/2006/main" name="WRM025 - здравоохранение">
  <a:themeElements>
    <a:clrScheme name="Custom 13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4F81BD"/>
      </a:accent1>
      <a:accent2>
        <a:srgbClr val="D0D8E8"/>
      </a:accent2>
      <a:accent3>
        <a:srgbClr val="1F497D"/>
      </a:accent3>
      <a:accent4>
        <a:srgbClr val="C0504D"/>
      </a:accent4>
      <a:accent5>
        <a:srgbClr val="FF6600"/>
      </a:accent5>
      <a:accent6>
        <a:srgbClr val="808080"/>
      </a:accent6>
      <a:hlink>
        <a:srgbClr val="1F497D"/>
      </a:hlink>
      <a:folHlink>
        <a:srgbClr val="C0504D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w">
        <a:dk1>
          <a:srgbClr val="262626"/>
        </a:dk1>
        <a:lt1>
          <a:srgbClr val="FFFFFF"/>
        </a:lt1>
        <a:dk2>
          <a:srgbClr val="002960"/>
        </a:dk2>
        <a:lt2>
          <a:srgbClr val="FFFFFF"/>
        </a:lt2>
        <a:accent1>
          <a:srgbClr val="D0D8E8"/>
        </a:accent1>
        <a:accent2>
          <a:srgbClr val="4F81BD"/>
        </a:accent2>
        <a:accent3>
          <a:srgbClr val="C0504D"/>
        </a:accent3>
        <a:accent4>
          <a:srgbClr val="1F497D"/>
        </a:accent4>
        <a:accent5>
          <a:srgbClr val="FF6600"/>
        </a:accent5>
        <a:accent6>
          <a:srgbClr val="808080"/>
        </a:accent6>
        <a:hlink>
          <a:srgbClr val="C0504D"/>
        </a:hlink>
        <a:folHlink>
          <a:srgbClr val="1F49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WRM025.potx" id="{908ED9AE-8232-412D-80DA-185066C3A5A2}" vid="{7F3D5187-3E89-4100-AD82-61E9AAA06A2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4091</TotalTime>
  <Words>949</Words>
  <Application>Microsoft Office PowerPoint</Application>
  <PresentationFormat>Произвольный</PresentationFormat>
  <Paragraphs>278</Paragraphs>
  <Slides>22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WRM025 - здравоохранение</vt:lpstr>
      <vt:lpstr>think-cell Slide</vt:lpstr>
      <vt:lpstr>ДЕПАРТАМЕНТ ЗДРАВООХРАНЕНИЯ ГОРОДА МОСКВЫ ГОСУДАРСТВЕННОЕ БЮДЖЕТНОЕ УЧРЕЖДЕНИЕ ЗДРАВООХРАНЕНИЯ «ГОРОДСКАЯ ПОЛИКЛИНИКА № 23»    филиал №5</vt:lpstr>
      <vt:lpstr>                 </vt:lpstr>
      <vt:lpstr>Основные задачи ГБУЗ «ГП № 23 ДЗМ» филиала № 5 </vt:lpstr>
      <vt:lpstr>              </vt:lpstr>
      <vt:lpstr>Структура ГБУЗ «ГП № 23 ДЗМ» филиал № 5 </vt:lpstr>
      <vt:lpstr>Консультативно-диагностическое отделение № 1</vt:lpstr>
      <vt:lpstr>                 </vt:lpstr>
      <vt:lpstr>Педиатрическое  отделение № 2</vt:lpstr>
      <vt:lpstr>              </vt:lpstr>
      <vt:lpstr>              </vt:lpstr>
      <vt:lpstr>              </vt:lpstr>
      <vt:lpstr>               Количество пациентов, состоящих под диспансерным наблюдением.</vt:lpstr>
      <vt:lpstr>                 </vt:lpstr>
      <vt:lpstr>Отделение медицинской реабилитации</vt:lpstr>
      <vt:lpstr>Слайд 15</vt:lpstr>
      <vt:lpstr>Женская консультация</vt:lpstr>
      <vt:lpstr>Слайд 17</vt:lpstr>
      <vt:lpstr>Слайд 18</vt:lpstr>
      <vt:lpstr>  </vt:lpstr>
      <vt:lpstr>              </vt:lpstr>
      <vt:lpstr>Слайд 21</vt:lpstr>
      <vt:lpstr>         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Asus</cp:lastModifiedBy>
  <cp:revision>273</cp:revision>
  <cp:lastPrinted>2018-03-27T09:11:12Z</cp:lastPrinted>
  <dcterms:created xsi:type="dcterms:W3CDTF">2016-02-05T19:32:04Z</dcterms:created>
  <dcterms:modified xsi:type="dcterms:W3CDTF">2018-03-28T12:19:32Z</dcterms:modified>
</cp:coreProperties>
</file>